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269" r:id="rId2"/>
    <p:sldId id="256" r:id="rId3"/>
    <p:sldId id="257" r:id="rId4"/>
    <p:sldId id="258" r:id="rId5"/>
    <p:sldId id="259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3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959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215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34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174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72167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674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957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481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041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98739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14047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flag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48682" y="0"/>
            <a:ext cx="122406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1024"/>
          <p:cNvSpPr>
            <a:spLocks noChangeArrowheads="1"/>
          </p:cNvSpPr>
          <p:nvPr/>
        </p:nvSpPr>
        <p:spPr bwMode="auto">
          <a:xfrm>
            <a:off x="0" y="1011238"/>
            <a:ext cx="12192000" cy="114300"/>
          </a:xfrm>
          <a:prstGeom prst="rect">
            <a:avLst/>
          </a:prstGeom>
          <a:gradFill rotWithShape="1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9pPr>
          </a:lstStyle>
          <a:p>
            <a:pPr eaLnBrk="1" hangingPunct="1">
              <a:defRPr/>
            </a:pPr>
            <a:endParaRPr kumimoji="1" lang="ru-RU" sz="2400" b="0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88367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719943" y="1923600"/>
            <a:ext cx="8741229" cy="2485114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ЭКСПЕРТНЫЙ ВЕБИНАР </a:t>
            </a: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разъяснению и обсуждению разработанных ПООП </a:t>
            </a:r>
            <a:b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проектов ФГОС 3++ </a:t>
            </a:r>
            <a:b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УГСН 10.00.00</a:t>
            </a: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.</a:t>
            </a: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121228" y="5998029"/>
            <a:ext cx="4495800" cy="337457"/>
          </a:xfrm>
        </p:spPr>
        <p:txBody>
          <a:bodyPr/>
          <a:lstStyle/>
          <a:p>
            <a:r>
              <a:rPr lang="ru-RU" sz="2000" dirty="0"/>
              <a:t>1 ноября 2018 г.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8043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648286"/>
              </p:ext>
            </p:extLst>
          </p:nvPr>
        </p:nvGraphicFramePr>
        <p:xfrm>
          <a:off x="704850" y="158750"/>
          <a:ext cx="11296650" cy="153374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114675"/>
                <a:gridCol w="8181975"/>
              </a:tblGrid>
              <a:tr h="1533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Код и наименование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универсальной компетенции выпускника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</a:t>
                      </a:r>
                      <a:r>
                        <a:rPr lang="ru-RU" sz="1800" b="1" dirty="0" err="1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бакалавриата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Индикаторы  (показатели) достижения компетенций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361460"/>
              </p:ext>
            </p:extLst>
          </p:nvPr>
        </p:nvGraphicFramePr>
        <p:xfrm>
          <a:off x="704849" y="1692497"/>
          <a:ext cx="11296651" cy="4152329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114676"/>
                <a:gridCol w="8181975"/>
              </a:tblGrid>
              <a:tr h="0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УК-8. Способен создавать и поддерживать безопасные условия жизнедеятельности, в том числе при возникновении чрезвычайных ситуаций</a:t>
                      </a:r>
                      <a:endParaRPr lang="ru-RU" sz="17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Знать</a:t>
                      </a:r>
                      <a:r>
                        <a:rPr lang="ru-RU" sz="1700" b="1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17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классификацию и источники чрезвычайных ситуаций природного и техногенного происхождения; 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причины, признаки и последствия опасностей, способы защиты от чрезвычайных  ситуаций;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принципы организации безопасности труда на предприятии, технические средства защиты людей в  условиях чрезвычайной ситуации.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</a:t>
                      </a:r>
                      <a:r>
                        <a:rPr lang="ru-RU" sz="1700" b="1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17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поддерживать безопасные условия жизнедеятельности;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выявлять признаки, причины и условия возникновения чрезвычайных ситуаций;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оценивать вероятность возникновения потенциальной опасности и принимать меры по ее предупреждению;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Владеть</a:t>
                      </a:r>
                      <a:r>
                        <a:rPr lang="ru-RU" sz="1700" b="1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17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методами прогнозирования возникновения опасных или чрезвычайных ситуаций;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навыками по применению основных методов защиты в условиях чрезвычайных ситуаций.  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9990689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2108" y="1581150"/>
            <a:ext cx="97368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5B9BD5">
                    <a:lumMod val="50000"/>
                  </a:srgbClr>
                </a:solidFill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19547948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00025"/>
            <a:ext cx="9144000" cy="33099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Обсуждение </a:t>
            </a:r>
            <a:r>
              <a:rPr lang="ru-RU" dirty="0">
                <a:solidFill>
                  <a:srgbClr val="FF0000"/>
                </a:solidFill>
              </a:rPr>
              <a:t>индикаторов достижения универсальных компетенций для </a:t>
            </a:r>
            <a:r>
              <a:rPr lang="ru-RU" dirty="0" smtClean="0">
                <a:solidFill>
                  <a:srgbClr val="FF0000"/>
                </a:solidFill>
              </a:rPr>
              <a:t>ПООП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ru-RU" b="1" dirty="0" err="1" smtClean="0">
                <a:solidFill>
                  <a:srgbClr val="FF0000"/>
                </a:solidFill>
              </a:rPr>
              <a:t>бакалавриат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124111"/>
            <a:ext cx="9144000" cy="1655762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Лось В.П., директор Центра исследования проблем кадрового обеспечения отрасли информационной безопасности РТУ МИРЭА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726009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6205440"/>
              </p:ext>
            </p:extLst>
          </p:nvPr>
        </p:nvGraphicFramePr>
        <p:xfrm>
          <a:off x="1156017" y="276225"/>
          <a:ext cx="9879965" cy="5477669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1533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Код и наименование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универсальной компетенции выпускника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</a:t>
                      </a:r>
                      <a:r>
                        <a:rPr lang="ru-RU" sz="1800" b="1" dirty="0" err="1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бакалавриата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Индикаторы  (показатели) достижения компетенций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3922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УК-1. Способен осуществлять поиск, критический анализ и синтез информации, применять системный подход для решения поставленных задач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Знать: </a:t>
                      </a:r>
                      <a:r>
                        <a:rPr lang="ru-RU" sz="18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методики поиска, сбора и обработки информации;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актуальные российские и зарубежные источники информации в сфере профессиональной деятельности;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метод системного анализа.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Уметь: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применять методики поиска, сбора и обработки информации;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осуществлять критический анализ и синтез информации, полученной из разных источников;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применять системный подход для решения поставленных задач.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4F81BD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Владеть</a:t>
                      </a:r>
                      <a:r>
                        <a:rPr lang="ru-RU" sz="1800" b="1" smtClean="0">
                          <a:solidFill>
                            <a:srgbClr val="4F81BD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ru-RU" sz="180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методами поиска, сбора и обработки, критического анализа и синтеза информации;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методикой системного подхода для решения поставленных задач.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55700" y="22494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823205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549977"/>
              </p:ext>
            </p:extLst>
          </p:nvPr>
        </p:nvGraphicFramePr>
        <p:xfrm>
          <a:off x="384492" y="0"/>
          <a:ext cx="9879965" cy="153374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1533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Код и наименование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универсальной компетенции выпускника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</a:t>
                      </a:r>
                      <a:r>
                        <a:rPr lang="ru-RU" sz="1800" b="1" dirty="0" err="1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бакалавриата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Индикаторы  (показатели) достижения компетенций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985493"/>
              </p:ext>
            </p:extLst>
          </p:nvPr>
        </p:nvGraphicFramePr>
        <p:xfrm>
          <a:off x="384491" y="1533747"/>
          <a:ext cx="9879965" cy="418846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0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УК-2. Способен определять круг задач в рамках поставленной цели и выбирать оптимальные способы их решения, исходя из действующих правовых норм, имеющихся ресурсов и ограничений</a:t>
                      </a:r>
                      <a:endParaRPr lang="ru-RU" sz="16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Знать: </a:t>
                      </a:r>
                      <a:r>
                        <a:rPr lang="ru-RU" sz="16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6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ресурсов и ограничений для решения профессиональных задач;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основные методы оценки разных способов решения задач;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действующее законодательство и правовые нормы, регулирующие профессиональную деятельность.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</a:t>
                      </a:r>
                      <a:r>
                        <a:rPr lang="ru-RU" sz="1600" b="1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ru-RU" sz="16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6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проводить анализ поставленной цели и формулировать задачи, которые необходимо решить для ее достижения;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анализировать альтернативные варианты для достижения намеченных результатов;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использовать нормативно-правовую документацию в сфере профессиональной деятельности.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Владеть: </a:t>
                      </a:r>
                      <a:r>
                        <a:rPr lang="ru-RU" sz="16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6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методиками разработки цели и задач проекта;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методами оценки потребности в ресурсах, продолжительности и стоимости проекта;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навыками работы с нормативно-правовой документацией.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924498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899626"/>
              </p:ext>
            </p:extLst>
          </p:nvPr>
        </p:nvGraphicFramePr>
        <p:xfrm>
          <a:off x="704850" y="158750"/>
          <a:ext cx="9879965" cy="153374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1533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Код и наименование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универсальной компетенции выпускника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</a:t>
                      </a:r>
                      <a:r>
                        <a:rPr lang="ru-RU" sz="1800" b="1" dirty="0" err="1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бакалавриата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Индикаторы  (показатели) достижения компетенций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278880"/>
              </p:ext>
            </p:extLst>
          </p:nvPr>
        </p:nvGraphicFramePr>
        <p:xfrm>
          <a:off x="704849" y="1692497"/>
          <a:ext cx="9879965" cy="418401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0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УК-3. Способен осуществлять социальное взаимодействие и реализовывать свою роль в команде</a:t>
                      </a:r>
                      <a:endParaRPr lang="ru-RU" sz="20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Знать: </a:t>
                      </a:r>
                      <a:r>
                        <a:rPr lang="ru-RU" sz="20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приемы и нормы социального взаимодействия;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основные понятия и методы </a:t>
                      </a:r>
                      <a:r>
                        <a:rPr lang="ru-RU" sz="2000" dirty="0" err="1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конфликтологии</a:t>
                      </a: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технологии межличностной и групповой коммуникации в деловом взаимодействии.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Уметь: </a:t>
                      </a:r>
                      <a:r>
                        <a:rPr lang="ru-RU" sz="20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устанавливать и поддерживать контакты, обеспечивающие успешную работу в коллективе;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применять основные методы и нормы социального взаимодействия для реализации своей роли и взаимодействия внутри команды.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Владеть</a:t>
                      </a:r>
                      <a:r>
                        <a:rPr lang="ru-RU" sz="2000" b="1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20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простейшими методами и приемами социального взаимодействия и работы в команде.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236208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972321"/>
              </p:ext>
            </p:extLst>
          </p:nvPr>
        </p:nvGraphicFramePr>
        <p:xfrm>
          <a:off x="704850" y="158750"/>
          <a:ext cx="9879965" cy="153374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1533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Код и наименование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универсальной компетенции выпускника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</a:t>
                      </a:r>
                      <a:r>
                        <a:rPr lang="ru-RU" sz="1800" b="1" dirty="0" err="1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бакалавриата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Индикаторы  (показатели) достижения компетенций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354590"/>
              </p:ext>
            </p:extLst>
          </p:nvPr>
        </p:nvGraphicFramePr>
        <p:xfrm>
          <a:off x="704849" y="1692497"/>
          <a:ext cx="9879965" cy="408108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0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УК-4. Способен осуществлять деловую коммуникацию в устной и письменной формах на государственном и иностранном(</a:t>
                      </a:r>
                      <a:r>
                        <a:rPr lang="ru-RU" sz="1800" dirty="0" err="1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ых</a:t>
                      </a:r>
                      <a:r>
                        <a:rPr lang="ru-RU" sz="18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языке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Знать: </a:t>
                      </a:r>
                      <a:r>
                        <a:rPr lang="ru-RU" sz="18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принципы построения устного и письменного высказывания на русском и  иностранном языках;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правила и закономерности деловой устной и письменной коммуникации.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Уметь: </a:t>
                      </a:r>
                      <a:r>
                        <a:rPr lang="ru-RU" sz="18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применять на практике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деловую коммуникацию в устной и письменной формах, методы и навыки делового общения на русском и иностранном языках.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Владеть: </a:t>
                      </a:r>
                      <a:r>
                        <a:rPr lang="ru-RU" sz="18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навыками чтения и перевода текстов на иностранном языке в профессиональном общении;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навыками деловых коммуникаций в устной и письменной форме на русском и иностранном языках;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методикой составления суждения в межличностном деловом общении на русском и иностранном языках.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1242165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060102"/>
              </p:ext>
            </p:extLst>
          </p:nvPr>
        </p:nvGraphicFramePr>
        <p:xfrm>
          <a:off x="704850" y="158750"/>
          <a:ext cx="9879965" cy="153374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1533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Код и наименование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универсальной компетенции выпускника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</a:t>
                      </a:r>
                      <a:r>
                        <a:rPr lang="ru-RU" sz="1800" b="1" dirty="0" err="1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бакалавриата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Индикаторы  (показатели) достижения компетенций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470965"/>
              </p:ext>
            </p:extLst>
          </p:nvPr>
        </p:nvGraphicFramePr>
        <p:xfrm>
          <a:off x="704849" y="1692497"/>
          <a:ext cx="9879965" cy="383349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0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УК-5. Способен воспринимать межкультурное разнообразие общества в социально-историческом, этическом и философском контекстах</a:t>
                      </a:r>
                      <a:endParaRPr lang="ru-RU" sz="20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Знать</a:t>
                      </a: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20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закономерности и особенности социально-исторического развития различных культур в этическом и философском контексте.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</a:t>
                      </a: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20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понимать и воспринимать разнообразие общества в социально-историческом, этическом и философском контекстах.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Владеть</a:t>
                      </a: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20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простейшими методами адекватного восприятия межкультурного разнообразия общества в социально-историческом, этическом и философском контекстах;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навыками общения в мире культурного многообразия с использованием этических норм поведения.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615738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751792"/>
              </p:ext>
            </p:extLst>
          </p:nvPr>
        </p:nvGraphicFramePr>
        <p:xfrm>
          <a:off x="704850" y="158750"/>
          <a:ext cx="9879965" cy="153374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1533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Код и наименование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универсальной компетенции выпускника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</a:t>
                      </a:r>
                      <a:r>
                        <a:rPr lang="ru-RU" sz="1800" b="1" dirty="0" err="1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бакалавриата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Индикаторы  (показатели) достижения компетенций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69862"/>
              </p:ext>
            </p:extLst>
          </p:nvPr>
        </p:nvGraphicFramePr>
        <p:xfrm>
          <a:off x="704849" y="1692497"/>
          <a:ext cx="9879965" cy="408108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0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/>
                      </a:r>
                      <a:br>
                        <a:rPr lang="ru-RU" sz="18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ru-RU" sz="18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УК-6. Способен управлять своим временем, выстраивать и реализовывать траекторию саморазвития на основе принципов образования в течение всей жизни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Знать: </a:t>
                      </a:r>
                      <a:r>
                        <a:rPr lang="ru-RU" sz="18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приемы эффективного управления собственным временем;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основные методики самоконтроля, саморазвития и самообразования на протяжении всей жизни.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Уметь: </a:t>
                      </a:r>
                      <a:r>
                        <a:rPr lang="ru-RU" sz="18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эффективно планировать и контролировать собственное время;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использовать методы </a:t>
                      </a:r>
                      <a:r>
                        <a:rPr lang="ru-RU" sz="1800" dirty="0" err="1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саморегуляции</a:t>
                      </a: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саморазвития и самообучения.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Владеть: </a:t>
                      </a:r>
                      <a:r>
                        <a:rPr lang="ru-RU" sz="18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методами управления собственным временем;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технологиями приобретения, использования и обновления </a:t>
                      </a:r>
                      <a:r>
                        <a:rPr lang="ru-RU" sz="1800" dirty="0" err="1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социо</a:t>
                      </a: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-культурных и профессиональных знаний, умений и навыков;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методиками саморазвития и самообразования в течение всей жизни.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899624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470974"/>
              </p:ext>
            </p:extLst>
          </p:nvPr>
        </p:nvGraphicFramePr>
        <p:xfrm>
          <a:off x="704850" y="158750"/>
          <a:ext cx="9879965" cy="153374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1533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Код и наименование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универсальной компетенции выпускника 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</a:t>
                      </a:r>
                      <a:r>
                        <a:rPr lang="ru-RU" sz="1800" b="1" dirty="0" err="1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бакалавриата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Индикаторы  (показатели) достижения компетенций</a:t>
                      </a:r>
                      <a:endParaRPr lang="ru-RU" sz="18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910226"/>
              </p:ext>
            </p:extLst>
          </p:nvPr>
        </p:nvGraphicFramePr>
        <p:xfrm>
          <a:off x="704849" y="1692497"/>
          <a:ext cx="9879965" cy="4152329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39696"/>
                <a:gridCol w="6840269"/>
              </a:tblGrid>
              <a:tr h="0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УК-7. Способен поддерживать должный уровень физической подготовленности для обеспечения полноценной социальной и профессиональной деятельности</a:t>
                      </a:r>
                      <a:endParaRPr lang="ru-RU" sz="1700" dirty="0">
                        <a:solidFill>
                          <a:srgbClr val="00040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Знать: </a:t>
                      </a:r>
                      <a:r>
                        <a:rPr lang="ru-RU" sz="17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физических упражнений;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роль и значение физической культуры в жизни человека и общества; 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научно-практические основы физической культуры, профилактики вредных привычек  и здорового образа и стиля жизни.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</a:t>
                      </a:r>
                      <a:r>
                        <a:rPr lang="ru-RU" sz="1700" b="1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ru-RU" sz="17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применять на практике разнообразные средства физической культуры, спорта и туризма для сохранения и укрепления здоровья и психофизической подготовки;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использовать средства и методы физического воспитания для профессионально-личностного развития, физического самосовершенствования, формирования здорового образа и стиля жизни.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Владеть:  </a:t>
                      </a:r>
                      <a:r>
                        <a:rPr lang="ru-RU" sz="1700" dirty="0" smtClean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700" dirty="0">
                          <a:solidFill>
                            <a:srgbClr val="03639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средствами и методами укрепления индивидуального здоровья для обеспечения полноценной социальной и профессиональной деятельности.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61360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">
  <a:themeElements>
    <a:clrScheme name="1_Default Design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pact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pact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Тема5" id="{3C00907A-A7AE-4651-A7ED-909F816B98CA}" vid="{01DDB2C5-CA7C-452C-977B-FE0B48B7CC7D}"/>
    </a:ext>
  </a:extLst>
</a:theme>
</file>

<file path=ppt/theme/themeOverride1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0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2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3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4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5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6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7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8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9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938</Words>
  <Application>Microsoft Office PowerPoint</Application>
  <PresentationFormat>Широкоэкранный</PresentationFormat>
  <Paragraphs>102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Тема5</vt:lpstr>
      <vt:lpstr>ЭКСПЕРТНЫЙ ВЕБИНАР  по разъяснению и обсуждению разработанных ПООП  и проектов ФГОС 3++  по УГСН 10.00.00.</vt:lpstr>
      <vt:lpstr> Обсуждение индикаторов достижения универсальных компетенций для ПООП  (бакалавриат)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 Лось</dc:creator>
  <cp:lastModifiedBy>Владимир Лось</cp:lastModifiedBy>
  <cp:revision>10</cp:revision>
  <dcterms:created xsi:type="dcterms:W3CDTF">2018-10-30T08:47:36Z</dcterms:created>
  <dcterms:modified xsi:type="dcterms:W3CDTF">2018-10-30T12:50:09Z</dcterms:modified>
</cp:coreProperties>
</file>