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10" r:id="rId1"/>
  </p:sldMasterIdLst>
  <p:notesMasterIdLst>
    <p:notesMasterId r:id="rId42"/>
  </p:notesMasterIdLst>
  <p:handoutMasterIdLst>
    <p:handoutMasterId r:id="rId43"/>
  </p:handoutMasterIdLst>
  <p:sldIdLst>
    <p:sldId id="362" r:id="rId2"/>
    <p:sldId id="525" r:id="rId3"/>
    <p:sldId id="526" r:id="rId4"/>
    <p:sldId id="527" r:id="rId5"/>
    <p:sldId id="528" r:id="rId6"/>
    <p:sldId id="529" r:id="rId7"/>
    <p:sldId id="530" r:id="rId8"/>
    <p:sldId id="531" r:id="rId9"/>
    <p:sldId id="532" r:id="rId10"/>
    <p:sldId id="533" r:id="rId11"/>
    <p:sldId id="534" r:id="rId12"/>
    <p:sldId id="535" r:id="rId13"/>
    <p:sldId id="536" r:id="rId14"/>
    <p:sldId id="537" r:id="rId15"/>
    <p:sldId id="538" r:id="rId16"/>
    <p:sldId id="539" r:id="rId17"/>
    <p:sldId id="540" r:id="rId18"/>
    <p:sldId id="541" r:id="rId19"/>
    <p:sldId id="542" r:id="rId20"/>
    <p:sldId id="543" r:id="rId21"/>
    <p:sldId id="493" r:id="rId22"/>
    <p:sldId id="496" r:id="rId23"/>
    <p:sldId id="495" r:id="rId24"/>
    <p:sldId id="497" r:id="rId25"/>
    <p:sldId id="499" r:id="rId26"/>
    <p:sldId id="503" r:id="rId27"/>
    <p:sldId id="506" r:id="rId28"/>
    <p:sldId id="508" r:id="rId29"/>
    <p:sldId id="509" r:id="rId30"/>
    <p:sldId id="507" r:id="rId31"/>
    <p:sldId id="505" r:id="rId32"/>
    <p:sldId id="510" r:id="rId33"/>
    <p:sldId id="504" r:id="rId34"/>
    <p:sldId id="513" r:id="rId35"/>
    <p:sldId id="514" r:id="rId36"/>
    <p:sldId id="512" r:id="rId37"/>
    <p:sldId id="511" r:id="rId38"/>
    <p:sldId id="516" r:id="rId39"/>
    <p:sldId id="515" r:id="rId40"/>
    <p:sldId id="459" r:id="rId41"/>
  </p:sldIdLst>
  <p:sldSz cx="20316825" cy="15244763"/>
  <p:notesSz cx="9947275" cy="6858000"/>
  <p:defaultTextStyle>
    <a:defPPr>
      <a:defRPr lang="ru-RU"/>
    </a:defPPr>
    <a:lvl1pPr algn="l" defTabSz="2008188" rtl="0" fontAlgn="base">
      <a:spcBef>
        <a:spcPct val="0"/>
      </a:spcBef>
      <a:spcAft>
        <a:spcPct val="0"/>
      </a:spcAft>
      <a:defRPr sz="4000" kern="1200">
        <a:solidFill>
          <a:schemeClr val="tx1"/>
        </a:solidFill>
        <a:latin typeface="Arial" charset="0"/>
        <a:ea typeface="+mn-ea"/>
        <a:cs typeface="+mn-cs"/>
      </a:defRPr>
    </a:lvl1pPr>
    <a:lvl2pPr marL="1003300" indent="-546100" algn="l" defTabSz="2008188" rtl="0" fontAlgn="base">
      <a:spcBef>
        <a:spcPct val="0"/>
      </a:spcBef>
      <a:spcAft>
        <a:spcPct val="0"/>
      </a:spcAft>
      <a:defRPr sz="4000" kern="1200">
        <a:solidFill>
          <a:schemeClr val="tx1"/>
        </a:solidFill>
        <a:latin typeface="Arial" charset="0"/>
        <a:ea typeface="+mn-ea"/>
        <a:cs typeface="+mn-cs"/>
      </a:defRPr>
    </a:lvl2pPr>
    <a:lvl3pPr marL="2008188" indent="-1093788" algn="l" defTabSz="2008188" rtl="0" fontAlgn="base">
      <a:spcBef>
        <a:spcPct val="0"/>
      </a:spcBef>
      <a:spcAft>
        <a:spcPct val="0"/>
      </a:spcAft>
      <a:defRPr sz="4000" kern="1200">
        <a:solidFill>
          <a:schemeClr val="tx1"/>
        </a:solidFill>
        <a:latin typeface="Arial" charset="0"/>
        <a:ea typeface="+mn-ea"/>
        <a:cs typeface="+mn-cs"/>
      </a:defRPr>
    </a:lvl3pPr>
    <a:lvl4pPr marL="3013075" indent="-1641475" algn="l" defTabSz="2008188" rtl="0" fontAlgn="base">
      <a:spcBef>
        <a:spcPct val="0"/>
      </a:spcBef>
      <a:spcAft>
        <a:spcPct val="0"/>
      </a:spcAft>
      <a:defRPr sz="4000" kern="1200">
        <a:solidFill>
          <a:schemeClr val="tx1"/>
        </a:solidFill>
        <a:latin typeface="Arial" charset="0"/>
        <a:ea typeface="+mn-ea"/>
        <a:cs typeface="+mn-cs"/>
      </a:defRPr>
    </a:lvl4pPr>
    <a:lvl5pPr marL="4017963" indent="-2189163" algn="l" defTabSz="2008188" rtl="0" fontAlgn="base">
      <a:spcBef>
        <a:spcPct val="0"/>
      </a:spcBef>
      <a:spcAft>
        <a:spcPct val="0"/>
      </a:spcAft>
      <a:defRPr sz="4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4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4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4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4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02">
          <p15:clr>
            <a:srgbClr val="A4A3A4"/>
          </p15:clr>
        </p15:guide>
        <p15:guide id="2" pos="6399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Студент НИУ ВШЭ" initials="СНВ" lastIdx="1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375E"/>
    <a:srgbClr val="009900"/>
    <a:srgbClr val="CCFFCC"/>
    <a:srgbClr val="15798D"/>
    <a:srgbClr val="000000"/>
    <a:srgbClr val="4D4D4D"/>
    <a:srgbClr val="3333CC"/>
    <a:srgbClr val="FF7C80"/>
    <a:srgbClr val="E4EC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07" autoAdjust="0"/>
    <p:restoredTop sz="94628" autoAdjust="0"/>
  </p:normalViewPr>
  <p:slideViewPr>
    <p:cSldViewPr>
      <p:cViewPr varScale="1">
        <p:scale>
          <a:sx n="53" d="100"/>
          <a:sy n="53" d="100"/>
        </p:scale>
        <p:origin x="1884" y="108"/>
      </p:cViewPr>
      <p:guideLst>
        <p:guide orient="horz" pos="4802"/>
        <p:guide pos="6399"/>
      </p:guideLst>
    </p:cSldViewPr>
  </p:slideViewPr>
  <p:outlineViewPr>
    <p:cViewPr>
      <p:scale>
        <a:sx n="33" d="100"/>
        <a:sy n="33" d="100"/>
      </p:scale>
      <p:origin x="0" y="1008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292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10486" cy="342900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4488" y="0"/>
            <a:ext cx="4310486" cy="342900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r">
              <a:defRPr sz="1200"/>
            </a:lvl1pPr>
          </a:lstStyle>
          <a:p>
            <a:fld id="{9F14AAC1-5447-4A28-98F3-D06CEF13CFAC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6513910"/>
            <a:ext cx="4310486" cy="342900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4488" y="6513910"/>
            <a:ext cx="4310486" cy="342900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r">
              <a:defRPr sz="1200"/>
            </a:lvl1pPr>
          </a:lstStyle>
          <a:p>
            <a:fld id="{76B25B72-DA15-42CD-871C-5B830AF39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0256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10486" cy="342900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l" defTabSz="2018428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4488" y="0"/>
            <a:ext cx="4310486" cy="342900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r" defTabSz="2018428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1AC8A59-D867-4132-B73C-AE17897E6D13}" type="datetimeFigureOut">
              <a:rPr lang="ru-RU"/>
              <a:pPr>
                <a:defRPr/>
              </a:pPr>
              <a:t>01.11.2018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60725" y="514350"/>
            <a:ext cx="3425825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70" tIns="45935" rIns="91870" bIns="45935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728" y="3257551"/>
            <a:ext cx="7957820" cy="3086100"/>
          </a:xfrm>
          <a:prstGeom prst="rect">
            <a:avLst/>
          </a:prstGeom>
        </p:spPr>
        <p:txBody>
          <a:bodyPr vert="horz" lIns="91870" tIns="45935" rIns="91870" bIns="45935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513910"/>
            <a:ext cx="4310486" cy="342900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l" defTabSz="2018428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4488" y="6513910"/>
            <a:ext cx="4310486" cy="342900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r" defTabSz="2018428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CE55522-3C0C-49F8-B777-6FE39DD4CE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7466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2008188" rtl="0" eaLnBrk="0" fontAlgn="base" hangingPunct="0">
      <a:spcBef>
        <a:spcPct val="30000"/>
      </a:spcBef>
      <a:spcAft>
        <a:spcPct val="0"/>
      </a:spcAft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1003300" algn="l" defTabSz="2008188" rtl="0" eaLnBrk="0" fontAlgn="base" hangingPunct="0">
      <a:spcBef>
        <a:spcPct val="30000"/>
      </a:spcBef>
      <a:spcAft>
        <a:spcPct val="0"/>
      </a:spcAft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2008188" algn="l" defTabSz="2008188" rtl="0" eaLnBrk="0" fontAlgn="base" hangingPunct="0">
      <a:spcBef>
        <a:spcPct val="30000"/>
      </a:spcBef>
      <a:spcAft>
        <a:spcPct val="0"/>
      </a:spcAft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3013075" algn="l" defTabSz="2008188" rtl="0" eaLnBrk="0" fontAlgn="base" hangingPunct="0">
      <a:spcBef>
        <a:spcPct val="30000"/>
      </a:spcBef>
      <a:spcAft>
        <a:spcPct val="0"/>
      </a:spcAft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4017963" algn="l" defTabSz="2008188" rtl="0" eaLnBrk="0" fontAlgn="base" hangingPunct="0">
      <a:spcBef>
        <a:spcPct val="30000"/>
      </a:spcBef>
      <a:spcAft>
        <a:spcPct val="0"/>
      </a:spcAft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5022482" algn="l" defTabSz="200898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6026984" algn="l" defTabSz="200898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7031462" algn="l" defTabSz="200898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8035959" algn="l" defTabSz="200898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dirty="0">
              <a:cs typeface="Arial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19460" name="Номер слайда 4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33CB787-B312-4109-ABDA-B30CE0430899}" type="slidenum">
              <a:rPr lang="ru-RU" smtClean="0">
                <a:latin typeface="Calibri" pitchFamily="34" charset="0"/>
              </a:rPr>
              <a:pPr/>
              <a:t>1</a:t>
            </a:fld>
            <a:endParaRPr lang="ru-RU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55028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E55522-3C0C-49F8-B777-6FE39DD4CE5A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714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762" y="4735770"/>
            <a:ext cx="17269301" cy="326774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7524" y="8638699"/>
            <a:ext cx="14221778" cy="38958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150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0301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045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060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0754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090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1055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120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11/1/2018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>
              <a:solidFill>
                <a:schemeClr val="accent1">
                  <a:tint val="20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BBD98A-D969-4168-933D-367D93D9A6D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2332909"/>
      </p:ext>
    </p:extLst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11/1/2018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BBD98A-D969-4168-933D-367D93D9A6D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19927079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2729136" y="1358632"/>
            <a:ext cx="10154884" cy="2891211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57428" y="1358632"/>
            <a:ext cx="30133098" cy="2891211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11/1/2018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BBD98A-D969-4168-933D-367D93D9A6D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31173477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239219" y="1234590"/>
            <a:ext cx="15061884" cy="2647763"/>
          </a:xfrm>
        </p:spPr>
        <p:txBody>
          <a:bodyPr>
            <a:normAutofit/>
          </a:bodyPr>
          <a:lstStyle>
            <a:lvl1pPr algn="l">
              <a:defRPr sz="6000" b="1" i="0">
                <a:solidFill>
                  <a:srgbClr val="2C3E50"/>
                </a:solidFill>
                <a:latin typeface="Myriad Pro"/>
                <a:cs typeface="Myriad Pro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2008986" fontAlgn="auto">
              <a:spcBef>
                <a:spcPts val="0"/>
              </a:spcBef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8414474-CDBF-4970-A0C2-CDE3EC9891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2718749" y="7370801"/>
            <a:ext cx="14899452" cy="6547846"/>
          </a:xfrm>
        </p:spPr>
        <p:txBody>
          <a:bodyPr anchor="t">
            <a:normAutofit/>
          </a:bodyPr>
          <a:lstStyle>
            <a:lvl1pPr algn="l">
              <a:defRPr sz="6700" b="1" i="0" baseline="0">
                <a:solidFill>
                  <a:schemeClr val="bg1"/>
                </a:solidFill>
                <a:latin typeface="Myriad Pro"/>
                <a:cs typeface="Myriad Pro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11/1/2018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29AC87-1097-4D47-93B9-B92F4DBD97A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65338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4889" y="9796184"/>
            <a:ext cx="17269301" cy="3027779"/>
          </a:xfrm>
        </p:spPr>
        <p:txBody>
          <a:bodyPr anchor="t"/>
          <a:lstStyle>
            <a:lvl1pPr algn="l">
              <a:defRPr sz="89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4889" y="6461393"/>
            <a:ext cx="17269301" cy="3334791"/>
          </a:xfrm>
        </p:spPr>
        <p:txBody>
          <a:bodyPr anchor="b"/>
          <a:lstStyle>
            <a:lvl1pPr marL="0" indent="0">
              <a:buNone/>
              <a:defRPr sz="4400">
                <a:solidFill>
                  <a:schemeClr val="tx1">
                    <a:tint val="75000"/>
                  </a:schemeClr>
                </a:solidFill>
              </a:defRPr>
            </a:lvl1pPr>
            <a:lvl2pPr marL="1015089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2030171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3045251" indent="0">
              <a:buNone/>
              <a:defRPr sz="3100">
                <a:solidFill>
                  <a:schemeClr val="tx1">
                    <a:tint val="75000"/>
                  </a:schemeClr>
                </a:solidFill>
              </a:defRPr>
            </a:lvl4pPr>
            <a:lvl5pPr marL="4060340" indent="0">
              <a:buNone/>
              <a:defRPr sz="3100">
                <a:solidFill>
                  <a:schemeClr val="tx1">
                    <a:tint val="75000"/>
                  </a:schemeClr>
                </a:solidFill>
              </a:defRPr>
            </a:lvl5pPr>
            <a:lvl6pPr marL="5075422" indent="0">
              <a:buNone/>
              <a:defRPr sz="3100">
                <a:solidFill>
                  <a:schemeClr val="tx1">
                    <a:tint val="75000"/>
                  </a:schemeClr>
                </a:solidFill>
              </a:defRPr>
            </a:lvl6pPr>
            <a:lvl7pPr marL="6090509" indent="0">
              <a:buNone/>
              <a:defRPr sz="3100">
                <a:solidFill>
                  <a:schemeClr val="tx1">
                    <a:tint val="75000"/>
                  </a:schemeClr>
                </a:solidFill>
              </a:defRPr>
            </a:lvl7pPr>
            <a:lvl8pPr marL="7105593" indent="0">
              <a:buNone/>
              <a:defRPr sz="3100">
                <a:solidFill>
                  <a:schemeClr val="tx1">
                    <a:tint val="75000"/>
                  </a:schemeClr>
                </a:solidFill>
              </a:defRPr>
            </a:lvl8pPr>
            <a:lvl9pPr marL="8120678" indent="0">
              <a:buNone/>
              <a:defRPr sz="3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11/1/2018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006D67-347A-4576-AA4D-75F3A5AD34D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44326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257426" y="7908225"/>
            <a:ext cx="20143992" cy="22362514"/>
          </a:xfrm>
        </p:spPr>
        <p:txBody>
          <a:bodyPr/>
          <a:lstStyle>
            <a:lvl1pPr>
              <a:defRPr sz="6200"/>
            </a:lvl1pPr>
            <a:lvl2pPr>
              <a:defRPr sz="5300"/>
            </a:lvl2pPr>
            <a:lvl3pPr>
              <a:defRPr sz="44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2740031" y="7908225"/>
            <a:ext cx="20143990" cy="22362514"/>
          </a:xfrm>
        </p:spPr>
        <p:txBody>
          <a:bodyPr/>
          <a:lstStyle>
            <a:lvl1pPr>
              <a:defRPr sz="6200"/>
            </a:lvl1pPr>
            <a:lvl2pPr>
              <a:defRPr sz="5300"/>
            </a:lvl2pPr>
            <a:lvl3pPr>
              <a:defRPr sz="44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11/1/2018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36AB4C-B46B-4081-BC58-1DCDB0FC7589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1022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5841" y="610497"/>
            <a:ext cx="18285143" cy="254079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15841" y="3412428"/>
            <a:ext cx="8976793" cy="1422138"/>
          </a:xfrm>
        </p:spPr>
        <p:txBody>
          <a:bodyPr anchor="b"/>
          <a:lstStyle>
            <a:lvl1pPr marL="0" indent="0">
              <a:buNone/>
              <a:defRPr sz="5300" b="1"/>
            </a:lvl1pPr>
            <a:lvl2pPr marL="1015089" indent="0">
              <a:buNone/>
              <a:defRPr sz="4400" b="1"/>
            </a:lvl2pPr>
            <a:lvl3pPr marL="2030171" indent="0">
              <a:buNone/>
              <a:defRPr sz="4000" b="1"/>
            </a:lvl3pPr>
            <a:lvl4pPr marL="3045251" indent="0">
              <a:buNone/>
              <a:defRPr sz="3600" b="1"/>
            </a:lvl4pPr>
            <a:lvl5pPr marL="4060340" indent="0">
              <a:buNone/>
              <a:defRPr sz="3600" b="1"/>
            </a:lvl5pPr>
            <a:lvl6pPr marL="5075422" indent="0">
              <a:buNone/>
              <a:defRPr sz="3600" b="1"/>
            </a:lvl6pPr>
            <a:lvl7pPr marL="6090509" indent="0">
              <a:buNone/>
              <a:defRPr sz="3600" b="1"/>
            </a:lvl7pPr>
            <a:lvl8pPr marL="7105593" indent="0">
              <a:buNone/>
              <a:defRPr sz="3600" b="1"/>
            </a:lvl8pPr>
            <a:lvl9pPr marL="8120678" indent="0">
              <a:buNone/>
              <a:defRPr sz="3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15841" y="4834566"/>
            <a:ext cx="8976793" cy="8783384"/>
          </a:xfrm>
        </p:spPr>
        <p:txBody>
          <a:bodyPr/>
          <a:lstStyle>
            <a:lvl1pPr>
              <a:defRPr sz="5300"/>
            </a:lvl1pPr>
            <a:lvl2pPr>
              <a:defRPr sz="4400"/>
            </a:lvl2pPr>
            <a:lvl3pPr>
              <a:defRPr sz="40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0320677" y="3412428"/>
            <a:ext cx="8980319" cy="1422138"/>
          </a:xfrm>
        </p:spPr>
        <p:txBody>
          <a:bodyPr anchor="b"/>
          <a:lstStyle>
            <a:lvl1pPr marL="0" indent="0">
              <a:buNone/>
              <a:defRPr sz="5300" b="1"/>
            </a:lvl1pPr>
            <a:lvl2pPr marL="1015089" indent="0">
              <a:buNone/>
              <a:defRPr sz="4400" b="1"/>
            </a:lvl2pPr>
            <a:lvl3pPr marL="2030171" indent="0">
              <a:buNone/>
              <a:defRPr sz="4000" b="1"/>
            </a:lvl3pPr>
            <a:lvl4pPr marL="3045251" indent="0">
              <a:buNone/>
              <a:defRPr sz="3600" b="1"/>
            </a:lvl4pPr>
            <a:lvl5pPr marL="4060340" indent="0">
              <a:buNone/>
              <a:defRPr sz="3600" b="1"/>
            </a:lvl5pPr>
            <a:lvl6pPr marL="5075422" indent="0">
              <a:buNone/>
              <a:defRPr sz="3600" b="1"/>
            </a:lvl6pPr>
            <a:lvl7pPr marL="6090509" indent="0">
              <a:buNone/>
              <a:defRPr sz="3600" b="1"/>
            </a:lvl7pPr>
            <a:lvl8pPr marL="7105593" indent="0">
              <a:buNone/>
              <a:defRPr sz="3600" b="1"/>
            </a:lvl8pPr>
            <a:lvl9pPr marL="8120678" indent="0">
              <a:buNone/>
              <a:defRPr sz="3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0320677" y="4834566"/>
            <a:ext cx="8980319" cy="8783384"/>
          </a:xfrm>
        </p:spPr>
        <p:txBody>
          <a:bodyPr/>
          <a:lstStyle>
            <a:lvl1pPr>
              <a:defRPr sz="5300"/>
            </a:lvl1pPr>
            <a:lvl2pPr>
              <a:defRPr sz="4400"/>
            </a:lvl2pPr>
            <a:lvl3pPr>
              <a:defRPr sz="40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11/1/2018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31654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11/1/2018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BBD98A-D969-4168-933D-367D93D9A6D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1588629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11/1/2018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E6899B-1F42-4DAB-ABFD-3BCCD111B84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4187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5854" y="606968"/>
            <a:ext cx="6684095" cy="2583140"/>
          </a:xfrm>
        </p:spPr>
        <p:txBody>
          <a:bodyPr anchor="b"/>
          <a:lstStyle>
            <a:lvl1pPr algn="l">
              <a:defRPr sz="44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43314" y="606980"/>
            <a:ext cx="11357670" cy="13010983"/>
          </a:xfrm>
        </p:spPr>
        <p:txBody>
          <a:bodyPr/>
          <a:lstStyle>
            <a:lvl1pPr>
              <a:defRPr sz="7100"/>
            </a:lvl1pPr>
            <a:lvl2pPr>
              <a:defRPr sz="6200"/>
            </a:lvl2pPr>
            <a:lvl3pPr>
              <a:defRPr sz="5300"/>
            </a:lvl3pPr>
            <a:lvl4pPr>
              <a:defRPr sz="4400"/>
            </a:lvl4pPr>
            <a:lvl5pPr>
              <a:defRPr sz="4400"/>
            </a:lvl5pPr>
            <a:lvl6pPr>
              <a:defRPr sz="4400"/>
            </a:lvl6pPr>
            <a:lvl7pPr>
              <a:defRPr sz="4400"/>
            </a:lvl7pPr>
            <a:lvl8pPr>
              <a:defRPr sz="4400"/>
            </a:lvl8pPr>
            <a:lvl9pPr>
              <a:defRPr sz="4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15854" y="3190109"/>
            <a:ext cx="6684095" cy="10427842"/>
          </a:xfrm>
        </p:spPr>
        <p:txBody>
          <a:bodyPr/>
          <a:lstStyle>
            <a:lvl1pPr marL="0" indent="0">
              <a:buNone/>
              <a:defRPr sz="3100"/>
            </a:lvl1pPr>
            <a:lvl2pPr marL="1015089" indent="0">
              <a:buNone/>
              <a:defRPr sz="2700"/>
            </a:lvl2pPr>
            <a:lvl3pPr marL="2030171" indent="0">
              <a:buNone/>
              <a:defRPr sz="2200"/>
            </a:lvl3pPr>
            <a:lvl4pPr marL="3045251" indent="0">
              <a:buNone/>
              <a:defRPr sz="2000"/>
            </a:lvl4pPr>
            <a:lvl5pPr marL="4060340" indent="0">
              <a:buNone/>
              <a:defRPr sz="2000"/>
            </a:lvl5pPr>
            <a:lvl6pPr marL="5075422" indent="0">
              <a:buNone/>
              <a:defRPr sz="2000"/>
            </a:lvl6pPr>
            <a:lvl7pPr marL="6090509" indent="0">
              <a:buNone/>
              <a:defRPr sz="2000"/>
            </a:lvl7pPr>
            <a:lvl8pPr marL="7105593" indent="0">
              <a:buNone/>
              <a:defRPr sz="2000"/>
            </a:lvl8pPr>
            <a:lvl9pPr marL="8120678" indent="0">
              <a:buNone/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11/1/2018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D904D0-CC92-4FB1-A8B8-E7A71E955CB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6187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82240" y="10671334"/>
            <a:ext cx="12190095" cy="1259811"/>
          </a:xfrm>
        </p:spPr>
        <p:txBody>
          <a:bodyPr anchor="b"/>
          <a:lstStyle>
            <a:lvl1pPr algn="l">
              <a:defRPr sz="44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982240" y="1362148"/>
            <a:ext cx="12190095" cy="9146858"/>
          </a:xfrm>
        </p:spPr>
        <p:txBody>
          <a:bodyPr/>
          <a:lstStyle>
            <a:lvl1pPr marL="0" indent="0">
              <a:buNone/>
              <a:defRPr sz="7100"/>
            </a:lvl1pPr>
            <a:lvl2pPr marL="1015089" indent="0">
              <a:buNone/>
              <a:defRPr sz="6200"/>
            </a:lvl2pPr>
            <a:lvl3pPr marL="2030171" indent="0">
              <a:buNone/>
              <a:defRPr sz="5300"/>
            </a:lvl3pPr>
            <a:lvl4pPr marL="3045251" indent="0">
              <a:buNone/>
              <a:defRPr sz="4400"/>
            </a:lvl4pPr>
            <a:lvl5pPr marL="4060340" indent="0">
              <a:buNone/>
              <a:defRPr sz="4400"/>
            </a:lvl5pPr>
            <a:lvl6pPr marL="5075422" indent="0">
              <a:buNone/>
              <a:defRPr sz="4400"/>
            </a:lvl6pPr>
            <a:lvl7pPr marL="6090509" indent="0">
              <a:buNone/>
              <a:defRPr sz="4400"/>
            </a:lvl7pPr>
            <a:lvl8pPr marL="7105593" indent="0">
              <a:buNone/>
              <a:defRPr sz="4400"/>
            </a:lvl8pPr>
            <a:lvl9pPr marL="8120678" indent="0">
              <a:buNone/>
              <a:defRPr sz="44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82240" y="11931146"/>
            <a:ext cx="12190095" cy="1789141"/>
          </a:xfrm>
        </p:spPr>
        <p:txBody>
          <a:bodyPr/>
          <a:lstStyle>
            <a:lvl1pPr marL="0" indent="0">
              <a:buNone/>
              <a:defRPr sz="3100"/>
            </a:lvl1pPr>
            <a:lvl2pPr marL="1015089" indent="0">
              <a:buNone/>
              <a:defRPr sz="2700"/>
            </a:lvl2pPr>
            <a:lvl3pPr marL="2030171" indent="0">
              <a:buNone/>
              <a:defRPr sz="2200"/>
            </a:lvl3pPr>
            <a:lvl4pPr marL="3045251" indent="0">
              <a:buNone/>
              <a:defRPr sz="2000"/>
            </a:lvl4pPr>
            <a:lvl5pPr marL="4060340" indent="0">
              <a:buNone/>
              <a:defRPr sz="2000"/>
            </a:lvl5pPr>
            <a:lvl6pPr marL="5075422" indent="0">
              <a:buNone/>
              <a:defRPr sz="2000"/>
            </a:lvl6pPr>
            <a:lvl7pPr marL="6090509" indent="0">
              <a:buNone/>
              <a:defRPr sz="2000"/>
            </a:lvl7pPr>
            <a:lvl8pPr marL="7105593" indent="0">
              <a:buNone/>
              <a:defRPr sz="2000"/>
            </a:lvl8pPr>
            <a:lvl9pPr marL="8120678" indent="0">
              <a:buNone/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11/1/2018</a:t>
            </a:fld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759CE0-FD60-4BB6-BDB0-C3D26E9CF7D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2785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5841" y="610497"/>
            <a:ext cx="18285143" cy="2540794"/>
          </a:xfrm>
          <a:prstGeom prst="rect">
            <a:avLst/>
          </a:prstGeom>
        </p:spPr>
        <p:txBody>
          <a:bodyPr vert="horz" lIns="203018" tIns="101508" rIns="203018" bIns="101508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15841" y="3557124"/>
            <a:ext cx="18285143" cy="10060839"/>
          </a:xfrm>
          <a:prstGeom prst="rect">
            <a:avLst/>
          </a:prstGeom>
        </p:spPr>
        <p:txBody>
          <a:bodyPr vert="horz" lIns="203018" tIns="101508" rIns="203018" bIns="10150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015841" y="14129638"/>
            <a:ext cx="4740593" cy="811642"/>
          </a:xfrm>
          <a:prstGeom prst="rect">
            <a:avLst/>
          </a:prstGeom>
        </p:spPr>
        <p:txBody>
          <a:bodyPr vert="horz" lIns="203018" tIns="101508" rIns="203018" bIns="101508" rtlCol="0" anchor="ctr"/>
          <a:lstStyle>
            <a:lvl1pPr algn="l">
              <a:defRPr sz="2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11/1/2018</a:t>
            </a:fld>
            <a:endParaRPr lang="en-US" sz="2200" dirty="0">
              <a:solidFill>
                <a:schemeClr val="tx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6941582" y="14129638"/>
            <a:ext cx="6433661" cy="811642"/>
          </a:xfrm>
          <a:prstGeom prst="rect">
            <a:avLst/>
          </a:prstGeom>
        </p:spPr>
        <p:txBody>
          <a:bodyPr vert="horz" lIns="203018" tIns="101508" rIns="203018" bIns="101508" rtlCol="0" anchor="ctr"/>
          <a:lstStyle>
            <a:lvl1pPr algn="ctr">
              <a:defRPr sz="2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sz="2200" dirty="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4560391" y="14129638"/>
            <a:ext cx="4740593" cy="811642"/>
          </a:xfrm>
          <a:prstGeom prst="rect">
            <a:avLst/>
          </a:prstGeom>
        </p:spPr>
        <p:txBody>
          <a:bodyPr vert="horz" lIns="203018" tIns="101508" rIns="203018" bIns="101508" rtlCol="0" anchor="ctr"/>
          <a:lstStyle>
            <a:lvl1pPr algn="r">
              <a:defRPr sz="2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 sz="22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244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1" r:id="rId1"/>
    <p:sldLayoutId id="2147484012" r:id="rId2"/>
    <p:sldLayoutId id="2147484013" r:id="rId3"/>
    <p:sldLayoutId id="2147484014" r:id="rId4"/>
    <p:sldLayoutId id="2147484015" r:id="rId5"/>
    <p:sldLayoutId id="2147484016" r:id="rId6"/>
    <p:sldLayoutId id="2147484017" r:id="rId7"/>
    <p:sldLayoutId id="2147484018" r:id="rId8"/>
    <p:sldLayoutId id="2147484019" r:id="rId9"/>
    <p:sldLayoutId id="2147484020" r:id="rId10"/>
    <p:sldLayoutId id="2147484021" r:id="rId11"/>
    <p:sldLayoutId id="2147484022" r:id="rId12"/>
    <p:sldLayoutId id="2147483885" r:id="rId13"/>
  </p:sldLayoutIdLst>
  <p:hf sldNum="0" hdr="0" ftr="0" dt="0"/>
  <p:txStyles>
    <p:titleStyle>
      <a:lvl1pPr algn="ctr" defTabSz="2030171" rtl="0" eaLnBrk="1" latinLnBrk="0" hangingPunct="1">
        <a:spcBef>
          <a:spcPct val="0"/>
        </a:spcBef>
        <a:buNone/>
        <a:defRPr sz="9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61316" indent="-761316" algn="l" defTabSz="2030171" rtl="0" eaLnBrk="1" latinLnBrk="0" hangingPunct="1">
        <a:spcBef>
          <a:spcPct val="20000"/>
        </a:spcBef>
        <a:buFont typeface="Arial" pitchFamily="34" charset="0"/>
        <a:buChar char="•"/>
        <a:defRPr sz="7100" kern="1200">
          <a:solidFill>
            <a:schemeClr val="tx1"/>
          </a:solidFill>
          <a:latin typeface="+mn-lt"/>
          <a:ea typeface="+mn-ea"/>
          <a:cs typeface="+mn-cs"/>
        </a:defRPr>
      </a:lvl1pPr>
      <a:lvl2pPr marL="1649513" indent="-634422" algn="l" defTabSz="2030171" rtl="0" eaLnBrk="1" latinLnBrk="0" hangingPunct="1">
        <a:spcBef>
          <a:spcPct val="20000"/>
        </a:spcBef>
        <a:buFont typeface="Arial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2pPr>
      <a:lvl3pPr marL="2537711" indent="-507540" algn="l" defTabSz="2030171" rtl="0" eaLnBrk="1" latinLnBrk="0" hangingPunct="1">
        <a:spcBef>
          <a:spcPct val="20000"/>
        </a:spcBef>
        <a:buFont typeface="Arial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3pPr>
      <a:lvl4pPr marL="3552798" indent="-507540" algn="l" defTabSz="2030171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4pPr>
      <a:lvl5pPr marL="4567882" indent="-507540" algn="l" defTabSz="2030171" rtl="0" eaLnBrk="1" latinLnBrk="0" hangingPunct="1">
        <a:spcBef>
          <a:spcPct val="20000"/>
        </a:spcBef>
        <a:buFont typeface="Arial" pitchFamily="34" charset="0"/>
        <a:buChar char="»"/>
        <a:defRPr sz="4400" kern="1200">
          <a:solidFill>
            <a:schemeClr val="tx1"/>
          </a:solidFill>
          <a:latin typeface="+mn-lt"/>
          <a:ea typeface="+mn-ea"/>
          <a:cs typeface="+mn-cs"/>
        </a:defRPr>
      </a:lvl5pPr>
      <a:lvl6pPr marL="5582964" indent="-507540" algn="l" defTabSz="2030171" rtl="0" eaLnBrk="1" latinLnBrk="0" hangingPunct="1">
        <a:spcBef>
          <a:spcPct val="20000"/>
        </a:spcBef>
        <a:buFont typeface="Arial" pitchFamily="34" charset="0"/>
        <a:buChar char="•"/>
        <a:defRPr sz="4400" kern="1200">
          <a:solidFill>
            <a:schemeClr val="tx1"/>
          </a:solidFill>
          <a:latin typeface="+mn-lt"/>
          <a:ea typeface="+mn-ea"/>
          <a:cs typeface="+mn-cs"/>
        </a:defRPr>
      </a:lvl6pPr>
      <a:lvl7pPr marL="6598053" indent="-507540" algn="l" defTabSz="2030171" rtl="0" eaLnBrk="1" latinLnBrk="0" hangingPunct="1">
        <a:spcBef>
          <a:spcPct val="20000"/>
        </a:spcBef>
        <a:buFont typeface="Arial" pitchFamily="34" charset="0"/>
        <a:buChar char="•"/>
        <a:defRPr sz="4400" kern="1200">
          <a:solidFill>
            <a:schemeClr val="tx1"/>
          </a:solidFill>
          <a:latin typeface="+mn-lt"/>
          <a:ea typeface="+mn-ea"/>
          <a:cs typeface="+mn-cs"/>
        </a:defRPr>
      </a:lvl7pPr>
      <a:lvl8pPr marL="7613135" indent="-507540" algn="l" defTabSz="2030171" rtl="0" eaLnBrk="1" latinLnBrk="0" hangingPunct="1">
        <a:spcBef>
          <a:spcPct val="20000"/>
        </a:spcBef>
        <a:buFont typeface="Arial" pitchFamily="34" charset="0"/>
        <a:buChar char="•"/>
        <a:defRPr sz="4400" kern="1200">
          <a:solidFill>
            <a:schemeClr val="tx1"/>
          </a:solidFill>
          <a:latin typeface="+mn-lt"/>
          <a:ea typeface="+mn-ea"/>
          <a:cs typeface="+mn-cs"/>
        </a:defRPr>
      </a:lvl8pPr>
      <a:lvl9pPr marL="8628220" indent="-507540" algn="l" defTabSz="2030171" rtl="0" eaLnBrk="1" latinLnBrk="0" hangingPunct="1">
        <a:spcBef>
          <a:spcPct val="20000"/>
        </a:spcBef>
        <a:buFont typeface="Arial" pitchFamily="34" charset="0"/>
        <a:buChar char="•"/>
        <a:defRPr sz="4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2030171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1015089" algn="l" defTabSz="2030171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2030171" algn="l" defTabSz="2030171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045251" algn="l" defTabSz="2030171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4pPr>
      <a:lvl5pPr marL="4060340" algn="l" defTabSz="2030171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5pPr>
      <a:lvl6pPr marL="5075422" algn="l" defTabSz="2030171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6pPr>
      <a:lvl7pPr marL="6090509" algn="l" defTabSz="2030171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7pPr>
      <a:lvl8pPr marL="7105593" algn="l" defTabSz="2030171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8pPr>
      <a:lvl9pPr marL="8120678" algn="l" defTabSz="2030171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653356" y="3127509"/>
            <a:ext cx="18506056" cy="7590267"/>
          </a:xfrm>
          <a:prstGeom prst="rect">
            <a:avLst/>
          </a:prstGeom>
          <a:noFill/>
        </p:spPr>
        <p:txBody>
          <a:bodyPr wrap="square" lIns="201734" tIns="100830" rIns="201734" bIns="10083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8000" b="1" dirty="0">
                <a:solidFill>
                  <a:srgbClr val="17375E"/>
                </a:solidFill>
                <a:latin typeface="Arial Black" pitchFamily="34" charset="0"/>
                <a:ea typeface="Times New Roman" panose="02020603050405020304" pitchFamily="18" charset="0"/>
                <a:cs typeface="Arial" pitchFamily="34" charset="0"/>
              </a:rPr>
              <a:t>Механизмы проектирования основных профессиональных образовательных программ высшего образования </a:t>
            </a:r>
          </a:p>
          <a:p>
            <a:pPr algn="ctr">
              <a:spcAft>
                <a:spcPts val="0"/>
              </a:spcAft>
            </a:pPr>
            <a:r>
              <a:rPr lang="ru-RU" sz="8000" b="1" dirty="0">
                <a:solidFill>
                  <a:srgbClr val="17375E"/>
                </a:solidFill>
                <a:latin typeface="Arial Black" pitchFamily="34" charset="0"/>
                <a:ea typeface="Times New Roman" panose="02020603050405020304" pitchFamily="18" charset="0"/>
                <a:cs typeface="Arial" pitchFamily="34" charset="0"/>
              </a:rPr>
              <a:t>на основе требований </a:t>
            </a:r>
          </a:p>
          <a:p>
            <a:pPr algn="ctr">
              <a:spcAft>
                <a:spcPts val="0"/>
              </a:spcAft>
            </a:pPr>
            <a:r>
              <a:rPr lang="ru-RU" sz="8000" b="1" dirty="0">
                <a:solidFill>
                  <a:srgbClr val="17375E"/>
                </a:solidFill>
                <a:latin typeface="Arial Black" pitchFamily="34" charset="0"/>
                <a:ea typeface="Times New Roman" panose="02020603050405020304" pitchFamily="18" charset="0"/>
                <a:cs typeface="Arial" pitchFamily="34" charset="0"/>
              </a:rPr>
              <a:t>рынка труда</a:t>
            </a: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3657058" y="11964867"/>
            <a:ext cx="487442" cy="546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01734" tIns="100830" rIns="201734" bIns="100830" anchor="ctr">
            <a:spAutoFit/>
          </a:bodyPr>
          <a:lstStyle/>
          <a:p>
            <a:pPr marL="0" marR="0" lvl="0" indent="0" algn="r" defTabSz="203207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41588" y="11332525"/>
            <a:ext cx="14881370" cy="3435283"/>
          </a:xfrm>
          <a:prstGeom prst="rect">
            <a:avLst/>
          </a:prstGeom>
          <a:noFill/>
        </p:spPr>
        <p:txBody>
          <a:bodyPr lIns="201734" tIns="100830" rIns="201734" bIns="100830">
            <a:spAutoFit/>
          </a:bodyPr>
          <a:lstStyle/>
          <a:p>
            <a:pPr algn="ctr" defTabSz="203207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Романов Павел Иванович,</a:t>
            </a:r>
          </a:p>
          <a:p>
            <a:pPr algn="ctr" defTabSz="203207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ученый секретарь рабочей группы Координационного совета </a:t>
            </a:r>
            <a:br>
              <a:rPr lang="ru-RU" sz="35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</a:br>
            <a:r>
              <a:rPr lang="ru-RU" sz="35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по области образования «Инженерное дело, технологии и технические науки», д. т. н., проф.</a:t>
            </a:r>
          </a:p>
          <a:p>
            <a:pPr algn="ctr" defTabSz="203207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500" b="1" dirty="0">
              <a:solidFill>
                <a:schemeClr val="bg2">
                  <a:lumMod val="25000"/>
                </a:schemeClr>
              </a:solidFill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  <a:p>
            <a:pPr algn="ctr" defTabSz="203207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00" b="1" dirty="0">
                <a:solidFill>
                  <a:srgbClr val="17375E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https://ksid.spbstu.ru/</a:t>
            </a:r>
            <a:endParaRPr lang="ru-RU" sz="3500" b="1" dirty="0">
              <a:solidFill>
                <a:srgbClr val="17375E"/>
              </a:solidFill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20" y="997645"/>
            <a:ext cx="7012718" cy="1697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2438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5841" y="1780274"/>
            <a:ext cx="18285143" cy="11684214"/>
          </a:xfrm>
        </p:spPr>
        <p:txBody>
          <a:bodyPr anchor="ctr">
            <a:normAutofit fontScale="25000" lnSpcReduction="20000"/>
          </a:bodyPr>
          <a:lstStyle/>
          <a:p>
            <a:pPr marL="77788" indent="731838" algn="just">
              <a:buNone/>
            </a:pPr>
            <a:r>
              <a:rPr lang="ru-RU" sz="21600" dirty="0">
                <a:latin typeface="+mn-lt"/>
              </a:rPr>
              <a:t>Распоряжение Правительства РФ от 31.03.2014 г. №487- р «О комплексном плане мероприятий по разработке профессиональных стандартов, их независимой профессионально-общественной экспертизе и применению на 2014-2016 </a:t>
            </a:r>
            <a:r>
              <a:rPr lang="ru-RU" sz="21600" dirty="0" err="1">
                <a:latin typeface="+mn-lt"/>
              </a:rPr>
              <a:t>гг</a:t>
            </a:r>
            <a:r>
              <a:rPr lang="ru-RU" sz="21600" dirty="0">
                <a:latin typeface="+mn-lt"/>
              </a:rPr>
              <a:t>»:</a:t>
            </a:r>
          </a:p>
          <a:p>
            <a:pPr marL="77788" lvl="1" indent="731838" algn="just">
              <a:buNone/>
            </a:pPr>
            <a:r>
              <a:rPr lang="ru-RU" sz="21600" dirty="0">
                <a:latin typeface="+mn-lt"/>
              </a:rPr>
              <a:t>- создать Национальный совет профессиональных квалификаций при Президенте России;</a:t>
            </a:r>
          </a:p>
          <a:p>
            <a:pPr marL="77788" lvl="1" indent="731838" algn="just">
              <a:buNone/>
            </a:pPr>
            <a:r>
              <a:rPr lang="ru-RU" sz="21600" dirty="0">
                <a:latin typeface="+mn-lt"/>
              </a:rPr>
              <a:t>- провести работу по совершенствованию нормативной правовой базы, регламентирующей разработку профессиональных стандартов и их применение;</a:t>
            </a:r>
          </a:p>
          <a:p>
            <a:pPr marL="77788" lvl="1" indent="731838" algn="just">
              <a:buNone/>
            </a:pPr>
            <a:r>
              <a:rPr lang="ru-RU" sz="21600" dirty="0">
                <a:latin typeface="+mn-lt"/>
              </a:rPr>
              <a:t>- подготовить предложения о поэтапной замене Единого тарифно-квалификационного справочника работ и профессий рабочих, Единого квалификационного справочника должностей руководителей, специалистов и служащих на профессиональные стандарты, утвержденные в установленном порядке.</a:t>
            </a:r>
          </a:p>
          <a:p>
            <a:pPr marL="0" indent="720000" algn="just">
              <a:buNone/>
            </a:pPr>
            <a:r>
              <a:rPr lang="ru-RU" sz="7000" dirty="0">
                <a:latin typeface="+mn-lt"/>
              </a:rPr>
              <a:t/>
            </a:r>
            <a:br>
              <a:rPr lang="ru-RU" sz="7000" dirty="0">
                <a:latin typeface="+mn-lt"/>
              </a:rPr>
            </a:br>
            <a:endParaRPr lang="ru-RU" sz="7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389795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5841" y="2591962"/>
            <a:ext cx="18285143" cy="10060839"/>
          </a:xfrm>
        </p:spPr>
        <p:txBody>
          <a:bodyPr anchor="ctr">
            <a:normAutofit fontScale="92500"/>
          </a:bodyPr>
          <a:lstStyle/>
          <a:p>
            <a:pPr marL="0" indent="720000" algn="just">
              <a:buNone/>
            </a:pPr>
            <a:r>
              <a:rPr lang="ru-RU" dirty="0">
                <a:latin typeface="+mn-lt"/>
              </a:rPr>
              <a:t>Национальный совет при Президенте Российской Федерации по профессиональным квалификациям создан в соответствии с Указом Президента России от 16.04.2014 № 249.</a:t>
            </a:r>
          </a:p>
          <a:p>
            <a:pPr marL="0" indent="720000" algn="just">
              <a:buNone/>
            </a:pPr>
            <a:r>
              <a:rPr lang="ru-RU" dirty="0">
                <a:latin typeface="+mn-lt"/>
              </a:rPr>
              <a:t>Орган, консолидирующий усилия работодателей, профсоюзных организаций и органов государственной власти для решения вопросов развития национальной системы квалификаций.</a:t>
            </a:r>
          </a:p>
        </p:txBody>
      </p:sp>
    </p:spTree>
    <p:extLst>
      <p:ext uri="{BB962C8B-B14F-4D97-AF65-F5344CB8AC3E}">
        <p14:creationId xmlns:p14="http://schemas.microsoft.com/office/powerpoint/2010/main" val="23366094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5841" y="2591962"/>
            <a:ext cx="18285143" cy="12015195"/>
          </a:xfrm>
        </p:spPr>
        <p:txBody>
          <a:bodyPr anchor="ctr">
            <a:normAutofit fontScale="32500" lnSpcReduction="20000"/>
          </a:bodyPr>
          <a:lstStyle/>
          <a:p>
            <a:pPr marL="0" indent="720000" algn="just">
              <a:buNone/>
            </a:pPr>
            <a:r>
              <a:rPr lang="ru-RU" sz="18500" dirty="0">
                <a:latin typeface="+mn-lt"/>
              </a:rPr>
              <a:t>Федеральный закон от 02.05.2015 г. № 122-ФЗ «О внесении изменений в Трудовой кодекс России и статьи 11 и 73 Федерального закона "Об образовании в Российской Федерации»</a:t>
            </a:r>
          </a:p>
          <a:p>
            <a:pPr marL="0" indent="720000" algn="just">
              <a:buNone/>
            </a:pPr>
            <a:r>
              <a:rPr lang="ru-RU" sz="18500" dirty="0">
                <a:latin typeface="+mn-lt"/>
              </a:rPr>
              <a:t> В ФЗ "Об образовании в Российской Федерации" внесены следующие изменения:</a:t>
            </a:r>
          </a:p>
          <a:p>
            <a:pPr marL="0" indent="720000" algn="just">
              <a:buNone/>
            </a:pPr>
            <a:r>
              <a:rPr lang="ru-RU" sz="18500" dirty="0">
                <a:latin typeface="+mn-lt"/>
              </a:rPr>
              <a:t>«1) часть 7 статьи 11 изложить в следующей редакции:</a:t>
            </a:r>
          </a:p>
          <a:p>
            <a:pPr marL="0" indent="720000" algn="just">
              <a:buNone/>
            </a:pPr>
            <a:r>
              <a:rPr lang="ru-RU" sz="18500" dirty="0">
                <a:latin typeface="+mn-lt"/>
              </a:rPr>
              <a:t>Формирование требований ФГОС ПО к результатам освоения основных образовательных программ профессионального образования в части профессиональной компетенции осуществляется на основе соответствующих профессиональных стандартов (при наличии)".</a:t>
            </a:r>
          </a:p>
          <a:p>
            <a:pPr marL="0" indent="720000" algn="just">
              <a:buNone/>
            </a:pPr>
            <a:r>
              <a:rPr lang="ru-RU" dirty="0">
                <a:latin typeface="+mn-lt"/>
              </a:rPr>
              <a:t/>
            </a:r>
            <a:br>
              <a:rPr lang="ru-RU" dirty="0">
                <a:latin typeface="+mn-lt"/>
              </a:rPr>
            </a:br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83393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5841" y="2591962"/>
            <a:ext cx="18285143" cy="10060839"/>
          </a:xfrm>
        </p:spPr>
        <p:txBody>
          <a:bodyPr anchor="ctr">
            <a:normAutofit/>
          </a:bodyPr>
          <a:lstStyle/>
          <a:p>
            <a:pPr marL="0" indent="720000" algn="just">
              <a:buNone/>
            </a:pPr>
            <a:r>
              <a:rPr lang="ru-RU" dirty="0">
                <a:latin typeface="+mn-lt"/>
              </a:rPr>
              <a:t>В соответствии с поручением Президента России от 26.12. 2013 г. № Пр-3050, а также в целях выполнения Федерального закона от 02.05.2015 г. № 122- ФЗ, Минобрнауки России совместно координационными советами по областям образования, ФУМО, организован процесс актуализации ФГОС на основе профессиональных стандартов.</a:t>
            </a:r>
          </a:p>
        </p:txBody>
      </p:sp>
    </p:spTree>
    <p:extLst>
      <p:ext uri="{BB962C8B-B14F-4D97-AF65-F5344CB8AC3E}">
        <p14:creationId xmlns:p14="http://schemas.microsoft.com/office/powerpoint/2010/main" val="14564447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5841" y="2591962"/>
            <a:ext cx="18285143" cy="10060839"/>
          </a:xfrm>
        </p:spPr>
        <p:txBody>
          <a:bodyPr anchor="ctr">
            <a:normAutofit/>
          </a:bodyPr>
          <a:lstStyle/>
          <a:p>
            <a:pPr marL="0" indent="720000" algn="just">
              <a:buNone/>
            </a:pPr>
            <a:r>
              <a:rPr lang="ru-RU" dirty="0"/>
              <a:t>Макет и структура ФГОС 3++ существенно отличаются от ФГОС 3+. </a:t>
            </a:r>
          </a:p>
          <a:p>
            <a:pPr marL="0" indent="720000" algn="just">
              <a:buNone/>
            </a:pPr>
            <a:r>
              <a:rPr lang="ru-RU" dirty="0"/>
              <a:t>Предусмотрен рамочный характер ФГОС и усиление статуса примерных основных образовательных программ (ПООП).</a:t>
            </a:r>
          </a:p>
        </p:txBody>
      </p:sp>
    </p:spTree>
    <p:extLst>
      <p:ext uri="{BB962C8B-B14F-4D97-AF65-F5344CB8AC3E}">
        <p14:creationId xmlns:p14="http://schemas.microsoft.com/office/powerpoint/2010/main" val="35184816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5841" y="2591962"/>
            <a:ext cx="18285143" cy="10060839"/>
          </a:xfrm>
        </p:spPr>
        <p:txBody>
          <a:bodyPr anchor="ctr"/>
          <a:lstStyle/>
          <a:p>
            <a:pPr marL="0" indent="720000" algn="just">
              <a:buNone/>
            </a:pPr>
            <a:r>
              <a:rPr lang="ru-RU" dirty="0"/>
              <a:t>ФГОС 3++ и ПООП - неразрывный комплекс документов, регламентирующих требования к результатам высшего образования;</a:t>
            </a:r>
          </a:p>
          <a:p>
            <a:pPr marL="0" indent="720000" algn="just">
              <a:buNone/>
            </a:pPr>
            <a:r>
              <a:rPr lang="ru-RU" dirty="0"/>
              <a:t>ФГОС 3++ и ПООП - основа проектирования основных профессиональных образовательных программ</a:t>
            </a:r>
          </a:p>
        </p:txBody>
      </p:sp>
    </p:spTree>
    <p:extLst>
      <p:ext uri="{BB962C8B-B14F-4D97-AF65-F5344CB8AC3E}">
        <p14:creationId xmlns:p14="http://schemas.microsoft.com/office/powerpoint/2010/main" val="30144321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5841" y="2591962"/>
            <a:ext cx="18285143" cy="10060839"/>
          </a:xfrm>
        </p:spPr>
        <p:txBody>
          <a:bodyPr anchor="ctr">
            <a:normAutofit fontScale="92500" lnSpcReduction="10000"/>
          </a:bodyPr>
          <a:lstStyle/>
          <a:p>
            <a:pPr marL="0" indent="720000" algn="just">
              <a:buNone/>
            </a:pPr>
            <a:r>
              <a:rPr lang="ru-RU" dirty="0"/>
              <a:t>Область образования «Инженерное дело, технологии и технические науки»:</a:t>
            </a:r>
          </a:p>
          <a:p>
            <a:pPr marL="0" indent="720000" algn="just">
              <a:buNone/>
            </a:pPr>
            <a:r>
              <a:rPr lang="ru-RU" dirty="0"/>
              <a:t>23 укрупненных группы специальностей и направлений подготовки ВО,</a:t>
            </a:r>
          </a:p>
          <a:p>
            <a:pPr marL="0" indent="720000" algn="just">
              <a:buNone/>
            </a:pPr>
            <a:r>
              <a:rPr lang="ru-RU" dirty="0"/>
              <a:t> 216 ФГОС по специальностям и направлениям подготовки уровней </a:t>
            </a:r>
            <a:r>
              <a:rPr lang="ru-RU" dirty="0" err="1"/>
              <a:t>бакалавриат</a:t>
            </a:r>
            <a:r>
              <a:rPr lang="ru-RU" dirty="0"/>
              <a:t>, </a:t>
            </a:r>
            <a:r>
              <a:rPr lang="ru-RU" dirty="0" err="1"/>
              <a:t>специалитет</a:t>
            </a:r>
            <a:r>
              <a:rPr lang="ru-RU" dirty="0"/>
              <a:t>, магистратура;</a:t>
            </a:r>
          </a:p>
          <a:p>
            <a:pPr marL="0" indent="720000" algn="just">
              <a:buNone/>
            </a:pPr>
            <a:r>
              <a:rPr lang="ru-RU" dirty="0"/>
              <a:t> ФГОС по области образования сопряжены с более чем 200 профессиональными стандартами.</a:t>
            </a:r>
          </a:p>
        </p:txBody>
      </p:sp>
    </p:spTree>
    <p:extLst>
      <p:ext uri="{BB962C8B-B14F-4D97-AF65-F5344CB8AC3E}">
        <p14:creationId xmlns:p14="http://schemas.microsoft.com/office/powerpoint/2010/main" val="24427309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/>
              <a:t>Система представления интересов работодателей во взаимодействии со сферой образования</a:t>
            </a:r>
            <a:br>
              <a:rPr lang="ru-RU" sz="6000" b="1" dirty="0"/>
            </a:b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5841" y="3557124"/>
            <a:ext cx="18285143" cy="11077142"/>
          </a:xfrm>
        </p:spPr>
        <p:txBody>
          <a:bodyPr anchor="ctr">
            <a:normAutofit fontScale="32500" lnSpcReduction="20000"/>
          </a:bodyPr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20300" b="1" dirty="0"/>
              <a:t>Министерство труда и социальной защиты Российской Федерации</a:t>
            </a:r>
          </a:p>
          <a:p>
            <a:pPr marL="0" indent="720000" algn="just">
              <a:buNone/>
            </a:pPr>
            <a:r>
              <a:rPr lang="ru-RU" sz="20300" dirty="0"/>
              <a:t>Принимает акты:</a:t>
            </a:r>
          </a:p>
          <a:p>
            <a:pPr indent="720000" algn="just"/>
            <a:r>
              <a:rPr lang="ru-RU" sz="20300" dirty="0"/>
              <a:t>примерное положение о совете по профессиональным квалификациям и порядок наделения совета по профессиональным квалификациям полномочиями по организации проведения независимой оценки квалификации работников или лиц.</a:t>
            </a:r>
            <a:br>
              <a:rPr lang="ru-RU" sz="20300" dirty="0"/>
            </a:br>
            <a:r>
              <a:rPr lang="ru-RU" sz="20300" dirty="0"/>
              <a:t/>
            </a:r>
            <a:br>
              <a:rPr lang="ru-RU" sz="20300" dirty="0"/>
            </a:br>
            <a:r>
              <a:rPr lang="ru-RU" sz="12600" dirty="0"/>
              <a:t/>
            </a:r>
            <a:br>
              <a:rPr lang="ru-RU" sz="12600" dirty="0"/>
            </a:br>
            <a:endParaRPr lang="ru-RU" sz="12600" dirty="0"/>
          </a:p>
        </p:txBody>
      </p:sp>
    </p:spTree>
    <p:extLst>
      <p:ext uri="{BB962C8B-B14F-4D97-AF65-F5344CB8AC3E}">
        <p14:creationId xmlns:p14="http://schemas.microsoft.com/office/powerpoint/2010/main" val="16980348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700" b="1" dirty="0"/>
              <a:t>Система представления интересов работодателей во взаимодействии со сферой образования</a:t>
            </a:r>
            <a:r>
              <a:rPr lang="ru-RU" sz="9600" b="1" dirty="0"/>
              <a:t/>
            </a:r>
            <a:br>
              <a:rPr lang="ru-RU" sz="9600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 fontScale="92500" lnSpcReduction="20000"/>
          </a:bodyPr>
          <a:lstStyle/>
          <a:p>
            <a:pPr marL="0" indent="-720000" algn="ctr">
              <a:buNone/>
            </a:pPr>
            <a:r>
              <a:rPr lang="ru-RU" b="1" dirty="0"/>
              <a:t>Национальный совет при Президенте Российской Федерации по профессиональным квалификациям</a:t>
            </a:r>
          </a:p>
          <a:p>
            <a:pPr marL="0" indent="-720000" algn="just">
              <a:buNone/>
            </a:pPr>
            <a:r>
              <a:rPr lang="ru-RU" dirty="0"/>
              <a:t>координирует работу:</a:t>
            </a:r>
          </a:p>
          <a:p>
            <a:pPr indent="-720000" algn="just"/>
            <a:r>
              <a:rPr lang="ru-RU" dirty="0"/>
              <a:t>по приведению ФГОС ПО в соответствие с профессиональными стандартами;</a:t>
            </a:r>
          </a:p>
          <a:p>
            <a:pPr indent="-720000" algn="just"/>
            <a:r>
              <a:rPr lang="ru-RU" dirty="0"/>
              <a:t>по профессионально-общественной аккредитации образовательных программ профессионального образования;</a:t>
            </a:r>
          </a:p>
          <a:p>
            <a:pPr indent="-720000" algn="just"/>
            <a:r>
              <a:rPr lang="ru-RU" dirty="0"/>
              <a:t>по формированию системы независимой оценки профессиональной квалификации.</a:t>
            </a:r>
          </a:p>
          <a:p>
            <a:pPr marL="0" indent="-72000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65834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b="1" dirty="0"/>
              <a:t>Система представления интересов работодателей во взаимодействии со сферой образования</a:t>
            </a:r>
            <a:r>
              <a:rPr lang="ru-RU" sz="9600" b="1" dirty="0"/>
              <a:t/>
            </a:r>
            <a:br>
              <a:rPr lang="ru-RU" sz="9600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5841" y="2077766"/>
            <a:ext cx="18285143" cy="13537504"/>
          </a:xfrm>
        </p:spPr>
        <p:txBody>
          <a:bodyPr anchor="ctr"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4800" b="1" dirty="0"/>
              <a:t>Советы по профессиональным квалификациям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4800" dirty="0"/>
              <a:t>Советы по профессиональным квалификациям являются постоянно действующими органами национальной системы профессиональных квалификаций, создаваемыми Национальным советом с целью формирования и развития систем профессиональных квалификаций по определенным видам профессиональной деятельности.</a:t>
            </a:r>
          </a:p>
          <a:p>
            <a:pPr algn="just">
              <a:spcBef>
                <a:spcPts val="0"/>
              </a:spcBef>
            </a:pPr>
            <a:r>
              <a:rPr lang="ru-RU" sz="4800" dirty="0"/>
              <a:t>функции: </a:t>
            </a:r>
          </a:p>
          <a:p>
            <a:pPr algn="just">
              <a:spcBef>
                <a:spcPts val="0"/>
              </a:spcBef>
            </a:pPr>
            <a:r>
              <a:rPr lang="ru-RU" sz="4800" dirty="0"/>
              <a:t>разработка профессиональных стандартов и квалификационных требований;</a:t>
            </a:r>
          </a:p>
          <a:p>
            <a:pPr algn="just">
              <a:spcBef>
                <a:spcPts val="0"/>
              </a:spcBef>
            </a:pPr>
            <a:r>
              <a:rPr lang="ru-RU" sz="4800" dirty="0"/>
              <a:t>экспертиза ФГОС ПО, ПООП;</a:t>
            </a:r>
          </a:p>
          <a:p>
            <a:pPr algn="just">
              <a:spcBef>
                <a:spcPts val="0"/>
              </a:spcBef>
            </a:pPr>
            <a:r>
              <a:rPr lang="ru-RU" sz="4800" dirty="0"/>
              <a:t>подготовка предложений по совершенствованию  образовательных программ;</a:t>
            </a:r>
          </a:p>
          <a:p>
            <a:pPr algn="just">
              <a:spcBef>
                <a:spcPts val="0"/>
              </a:spcBef>
            </a:pPr>
            <a:r>
              <a:rPr lang="ru-RU" sz="4800" dirty="0"/>
              <a:t>организация профессионально-общественной аккредитации ОПОП.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800" dirty="0"/>
              <a:t/>
            </a:r>
            <a:br>
              <a:rPr lang="ru-RU" sz="4800" dirty="0"/>
            </a:b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435929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15841" y="2591962"/>
            <a:ext cx="18285143" cy="10060839"/>
          </a:xfrm>
        </p:spPr>
        <p:txBody>
          <a:bodyPr anchor="ctr"/>
          <a:lstStyle/>
          <a:p>
            <a:pPr marL="0" indent="720000" algn="just">
              <a:buNone/>
            </a:pPr>
            <a:r>
              <a:rPr lang="ru-RU" dirty="0">
                <a:latin typeface="+mn-lt"/>
              </a:rPr>
              <a:t>Проблемы подготовки и подбора профессиональных кадров, чьи знания, умения и компетенции, уровень квалификации, наиболее точно соответствует требованиям рынка труда, сохраняют актуальность уже не один десяток лет.</a:t>
            </a:r>
          </a:p>
        </p:txBody>
      </p:sp>
    </p:spTree>
    <p:extLst>
      <p:ext uri="{BB962C8B-B14F-4D97-AF65-F5344CB8AC3E}">
        <p14:creationId xmlns:p14="http://schemas.microsoft.com/office/powerpoint/2010/main" val="23279135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/>
              <a:t>Модель проектирования ОПОП на основе требований рынка труда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Разработана Московским политехническим </a:t>
            </a:r>
            <a:r>
              <a:rPr lang="ru-RU"/>
              <a:t>университетом  по проекту </a:t>
            </a:r>
            <a:r>
              <a:rPr lang="ru-RU" dirty="0"/>
              <a:t>«Экспертно-аналитическое сопровождение внедрения модели проектирования основных профессиональных образовательных программ высшего образования на основе требований рынка труда» 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623387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7077" y="0"/>
            <a:ext cx="18285143" cy="1323252"/>
          </a:xfrm>
        </p:spPr>
        <p:txBody>
          <a:bodyPr>
            <a:normAutofit/>
          </a:bodyPr>
          <a:lstStyle/>
          <a:p>
            <a:r>
              <a:rPr lang="ru-RU" sz="6600" b="1" dirty="0">
                <a:latin typeface="+mn-lt"/>
                <a:cs typeface="Arial" panose="020B0604020202020204" pitchFamily="34" charset="0"/>
              </a:rPr>
              <a:t>1. Общие положения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9420" y="1323252"/>
            <a:ext cx="18285143" cy="12635834"/>
          </a:xfrm>
        </p:spPr>
        <p:txBody>
          <a:bodyPr anchor="ctr">
            <a:normAutofit/>
          </a:bodyPr>
          <a:lstStyle/>
          <a:p>
            <a:pPr marL="0" lvl="1" indent="720000" algn="just">
              <a:lnSpc>
                <a:spcPct val="120000"/>
              </a:lnSpc>
              <a:buNone/>
            </a:pPr>
            <a:r>
              <a:rPr lang="ru-RU" sz="7200" dirty="0">
                <a:latin typeface="+mn-lt"/>
                <a:cs typeface="Arial" panose="020B0604020202020204" pitchFamily="34" charset="0"/>
              </a:rPr>
              <a:t>1.1. </a:t>
            </a:r>
            <a:r>
              <a:rPr lang="ru-RU" sz="7200" b="1" dirty="0">
                <a:latin typeface="+mn-lt"/>
                <a:cs typeface="Arial" panose="020B0604020202020204" pitchFamily="34" charset="0"/>
              </a:rPr>
              <a:t>Модель </a:t>
            </a:r>
            <a:r>
              <a:rPr lang="ru-RU" sz="7200" dirty="0">
                <a:latin typeface="+mn-lt"/>
                <a:cs typeface="Arial" panose="020B0604020202020204" pitchFamily="34" charset="0"/>
              </a:rPr>
              <a:t>содержит принципы и порядок проектирования и утверждения основных образовательных программ высшего профессионального образования, разработанных на основании ФГОС ВО с учетом ПООП и требований рынка труда.</a:t>
            </a:r>
          </a:p>
          <a:p>
            <a:pPr marL="0" lvl="1" indent="720000" algn="just">
              <a:lnSpc>
                <a:spcPct val="120000"/>
              </a:lnSpc>
              <a:buNone/>
            </a:pPr>
            <a:r>
              <a:rPr lang="ru-RU" sz="7200" dirty="0">
                <a:latin typeface="+mn-lt"/>
                <a:cs typeface="Arial" panose="020B0604020202020204" pitchFamily="34" charset="0"/>
              </a:rPr>
              <a:t>1.2. При модели применялись документы системы образования и системы труда.</a:t>
            </a:r>
            <a:endParaRPr lang="ru-RU" sz="7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006033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53356" y="205557"/>
            <a:ext cx="18074008" cy="14833648"/>
          </a:xfrm>
        </p:spPr>
        <p:txBody>
          <a:bodyPr anchor="ctr">
            <a:noAutofit/>
          </a:bodyPr>
          <a:lstStyle/>
          <a:p>
            <a:pPr marL="0" indent="720000" algn="just">
              <a:spcBef>
                <a:spcPts val="0"/>
              </a:spcBef>
              <a:buNone/>
            </a:pPr>
            <a:r>
              <a:rPr lang="ru-RU" sz="6000" dirty="0">
                <a:cs typeface="Arial" panose="020B0604020202020204" pitchFamily="34" charset="0"/>
              </a:rPr>
              <a:t>1.3 ОПОП – комплекс учебно-методических документов, регламентирующих цели, ожидаемые результаты, содержание, формы, условия и технологии организации образовательного процесса, оценку качества подготовки выпускника, разработанный с учетом потребностей регионального рынка труда, требований федеральных органов исполнительной власти и отраслевых требований, а также с учетом ПООП ВО. </a:t>
            </a:r>
          </a:p>
          <a:p>
            <a:pPr marL="0" indent="720000" algn="just">
              <a:spcBef>
                <a:spcPts val="0"/>
              </a:spcBef>
              <a:buNone/>
            </a:pPr>
            <a:r>
              <a:rPr lang="ru-RU" sz="6000" dirty="0">
                <a:cs typeface="Arial" panose="020B0604020202020204" pitchFamily="34" charset="0"/>
              </a:rPr>
              <a:t>1.4.  ООП ВО самостоятельно разрабатывается и утверждается образовательной организацией на основе требований ФГОС ВО и с учетом ПООП.</a:t>
            </a:r>
          </a:p>
          <a:p>
            <a:pPr marL="0" indent="720000" algn="just">
              <a:spcBef>
                <a:spcPts val="0"/>
              </a:spcBef>
              <a:buNone/>
            </a:pPr>
            <a:r>
              <a:rPr lang="ru-RU" sz="6000" dirty="0">
                <a:cs typeface="Arial" panose="020B0604020202020204" pitchFamily="34" charset="0"/>
              </a:rPr>
              <a:t>1.5.  Целью применения ФГОС ВО и ПООП является обеспечение единства образовательного пространства и обеспечение современного уровня подготовки.</a:t>
            </a:r>
          </a:p>
        </p:txBody>
      </p:sp>
    </p:spTree>
    <p:extLst>
      <p:ext uri="{BB962C8B-B14F-4D97-AF65-F5344CB8AC3E}">
        <p14:creationId xmlns:p14="http://schemas.microsoft.com/office/powerpoint/2010/main" val="37665165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3396" y="596369"/>
            <a:ext cx="18285143" cy="14052025"/>
          </a:xfrm>
        </p:spPr>
        <p:txBody>
          <a:bodyPr anchor="ctr">
            <a:noAutofit/>
          </a:bodyPr>
          <a:lstStyle/>
          <a:p>
            <a:pPr marL="0" indent="720000" algn="just">
              <a:spcBef>
                <a:spcPts val="0"/>
              </a:spcBef>
              <a:buNone/>
            </a:pPr>
            <a:r>
              <a:rPr lang="ru-RU" sz="6000" dirty="0">
                <a:latin typeface="+mn-lt"/>
                <a:cs typeface="Arial" panose="020B0604020202020204" pitchFamily="34" charset="0"/>
              </a:rPr>
              <a:t>1.6. Направленность (профиль) ОПОП ВО определяется самостоятельно образовательной организацией. </a:t>
            </a:r>
          </a:p>
          <a:p>
            <a:pPr marL="0" indent="720000" algn="just">
              <a:spcBef>
                <a:spcPts val="0"/>
              </a:spcBef>
              <a:buNone/>
            </a:pPr>
            <a:r>
              <a:rPr lang="ru-RU" sz="6000" dirty="0">
                <a:latin typeface="+mn-lt"/>
                <a:cs typeface="Arial" panose="020B0604020202020204" pitchFamily="34" charset="0"/>
              </a:rPr>
              <a:t>1.7. Образовательная организация обеспечивает свободный доступ к ОПОП ВО  путем размещения ОПОП на сайте организации.</a:t>
            </a:r>
          </a:p>
          <a:p>
            <a:pPr marL="0" indent="720000" algn="just">
              <a:spcBef>
                <a:spcPts val="0"/>
              </a:spcBef>
              <a:buNone/>
            </a:pPr>
            <a:r>
              <a:rPr lang="ru-RU" sz="6000" dirty="0">
                <a:latin typeface="+mn-lt"/>
                <a:cs typeface="Arial" panose="020B0604020202020204" pitchFamily="34" charset="0"/>
              </a:rPr>
              <a:t>1.8. Совокупность компетенций должна обеспечить готовность выпускника действовать в рамках выбранной области профессиональной деятельности и ограниченной сферой профессиональной деятельности.</a:t>
            </a:r>
          </a:p>
          <a:p>
            <a:pPr marL="0" indent="720000" algn="just">
              <a:spcBef>
                <a:spcPts val="0"/>
              </a:spcBef>
              <a:buNone/>
            </a:pPr>
            <a:r>
              <a:rPr lang="ru-RU" sz="6000" dirty="0">
                <a:latin typeface="+mn-lt"/>
                <a:cs typeface="Arial" panose="020B0604020202020204" pitchFamily="34" charset="0"/>
              </a:rPr>
              <a:t>1.9. ОПОП разрабатывается на основании ФГОС ВО, ПООП с учетом регионального компонента.</a:t>
            </a:r>
          </a:p>
        </p:txBody>
      </p:sp>
    </p:spTree>
    <p:extLst>
      <p:ext uri="{BB962C8B-B14F-4D97-AF65-F5344CB8AC3E}">
        <p14:creationId xmlns:p14="http://schemas.microsoft.com/office/powerpoint/2010/main" val="32850881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65325" y="-586531"/>
            <a:ext cx="19442160" cy="4464496"/>
          </a:xfrm>
        </p:spPr>
        <p:txBody>
          <a:bodyPr>
            <a:noAutofit/>
          </a:bodyPr>
          <a:lstStyle/>
          <a:p>
            <a:pPr lvl="0"/>
            <a:r>
              <a:rPr lang="ru-RU" sz="6000" b="1" dirty="0">
                <a:latin typeface="+mn-lt"/>
                <a:cs typeface="Arial" panose="020B0604020202020204" pitchFamily="34" charset="0"/>
              </a:rPr>
              <a:t>2. Этапы проектирования ОПОП на основе ПООП</a:t>
            </a:r>
            <a:endParaRPr lang="ru-RU" sz="60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869380" y="2221781"/>
            <a:ext cx="18285143" cy="12610431"/>
          </a:xfrm>
        </p:spPr>
        <p:txBody>
          <a:bodyPr anchor="ctr">
            <a:normAutofit lnSpcReduction="10000"/>
          </a:bodyPr>
          <a:lstStyle/>
          <a:p>
            <a:pPr marL="0" lvl="1" indent="720000" algn="just">
              <a:buNone/>
            </a:pPr>
            <a:r>
              <a:rPr lang="ru-RU" sz="6600" dirty="0">
                <a:latin typeface="+mn-lt"/>
                <a:cs typeface="Arial" panose="020B0604020202020204" pitchFamily="34" charset="0"/>
              </a:rPr>
              <a:t>2.1. Основные этапы проектирования ОПОП, предложенные ниже, позволяют выстроить технологически процесс формирования содержания программы с учетом требований всех заинтересованных сторон с целью обеспечения единства образовательного пространства.</a:t>
            </a:r>
            <a:endParaRPr lang="ru-RU" sz="6000" dirty="0">
              <a:latin typeface="+mn-lt"/>
              <a:cs typeface="Arial" panose="020B0604020202020204" pitchFamily="34" charset="0"/>
            </a:endParaRPr>
          </a:p>
          <a:p>
            <a:pPr marL="0" lvl="1" indent="720000" algn="just">
              <a:buNone/>
            </a:pPr>
            <a:r>
              <a:rPr lang="ru-RU" sz="6600" dirty="0">
                <a:latin typeface="+mn-lt"/>
                <a:cs typeface="Arial" panose="020B0604020202020204" pitchFamily="34" charset="0"/>
              </a:rPr>
              <a:t>2.2. ПООП разрабатываются в соответствии с  макетом ПООП, утвержденном Координационным советом.</a:t>
            </a:r>
            <a:endParaRPr lang="ru-RU" sz="6000" dirty="0">
              <a:latin typeface="+mn-lt"/>
              <a:cs typeface="Arial" panose="020B0604020202020204" pitchFamily="34" charset="0"/>
            </a:endParaRPr>
          </a:p>
          <a:p>
            <a:pPr marL="0" lvl="1" indent="720000" algn="just">
              <a:buNone/>
            </a:pPr>
            <a:r>
              <a:rPr lang="ru-RU" sz="6600" dirty="0">
                <a:latin typeface="+mn-lt"/>
                <a:cs typeface="Arial" panose="020B0604020202020204" pitchFamily="34" charset="0"/>
              </a:rPr>
              <a:t>2.3. Последовательность разработки может быть представлена 10 основными этапами:</a:t>
            </a:r>
            <a:endParaRPr lang="ru-RU" sz="6000" dirty="0"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34931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01428" y="385577"/>
            <a:ext cx="18285143" cy="14473608"/>
          </a:xfrm>
        </p:spPr>
        <p:txBody>
          <a:bodyPr anchor="ctr">
            <a:noAutofit/>
          </a:bodyPr>
          <a:lstStyle/>
          <a:p>
            <a:pPr marL="742950" indent="720000" algn="ctr">
              <a:spcBef>
                <a:spcPts val="0"/>
              </a:spcBef>
              <a:buAutoNum type="arabicPeriod"/>
            </a:pPr>
            <a:r>
              <a:rPr lang="ru-RU" sz="6600" b="1" dirty="0">
                <a:latin typeface="+mn-lt"/>
                <a:cs typeface="Arial" panose="020B0604020202020204" pitchFamily="34" charset="0"/>
              </a:rPr>
              <a:t>Оценка структуры потенциального спроса </a:t>
            </a:r>
          </a:p>
          <a:p>
            <a:pPr marL="0" indent="720000" algn="ctr">
              <a:spcBef>
                <a:spcPts val="0"/>
              </a:spcBef>
              <a:buNone/>
            </a:pPr>
            <a:r>
              <a:rPr lang="ru-RU" sz="6600" b="1" dirty="0">
                <a:latin typeface="+mn-lt"/>
                <a:cs typeface="Arial" panose="020B0604020202020204" pitchFamily="34" charset="0"/>
              </a:rPr>
              <a:t>со стороны заинтересованных сторон</a:t>
            </a:r>
            <a:endParaRPr lang="ru-RU" sz="6600" dirty="0">
              <a:latin typeface="+mn-lt"/>
              <a:cs typeface="Arial" panose="020B0604020202020204" pitchFamily="34" charset="0"/>
            </a:endParaRPr>
          </a:p>
          <a:p>
            <a:pPr marL="571500" lvl="1" indent="720000" algn="just">
              <a:buFont typeface="Arial" panose="020B0604020202020204" pitchFamily="34" charset="0"/>
              <a:buChar char="•"/>
            </a:pPr>
            <a:r>
              <a:rPr lang="ru-RU" sz="6600" dirty="0">
                <a:latin typeface="+mn-lt"/>
                <a:cs typeface="Arial" panose="020B0604020202020204" pitchFamily="34" charset="0"/>
              </a:rPr>
              <a:t>оцените структуру спроса на ОПОП в регионе;</a:t>
            </a:r>
          </a:p>
          <a:p>
            <a:pPr marL="571500" lvl="1" indent="720000" algn="just">
              <a:buFont typeface="Arial" panose="020B0604020202020204" pitchFamily="34" charset="0"/>
              <a:buChar char="•"/>
            </a:pPr>
            <a:r>
              <a:rPr lang="ru-RU" sz="6600" dirty="0">
                <a:latin typeface="+mn-lt"/>
                <a:cs typeface="Arial" panose="020B0604020202020204" pitchFamily="34" charset="0"/>
              </a:rPr>
              <a:t>проведите опрос заинтересованных сторон (работодателей, абитуриентов, студентов, преподавателей) для определения необходимости организации обучения по новой ОПОП;</a:t>
            </a:r>
          </a:p>
          <a:p>
            <a:pPr marL="571500" lvl="1" indent="720000" algn="just">
              <a:buFont typeface="Arial" panose="020B0604020202020204" pitchFamily="34" charset="0"/>
              <a:buChar char="•"/>
            </a:pPr>
            <a:r>
              <a:rPr lang="ru-RU" sz="6600" dirty="0">
                <a:latin typeface="+mn-lt"/>
                <a:cs typeface="Arial" panose="020B0604020202020204" pitchFamily="34" charset="0"/>
              </a:rPr>
              <a:t>осуществите аудит кадровых, материально-технических и финансовых условий для выявления "разрывов" по отношению к запланированным результатам.).</a:t>
            </a:r>
          </a:p>
        </p:txBody>
      </p:sp>
    </p:spTree>
    <p:extLst>
      <p:ext uri="{BB962C8B-B14F-4D97-AF65-F5344CB8AC3E}">
        <p14:creationId xmlns:p14="http://schemas.microsoft.com/office/powerpoint/2010/main" val="13083341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01428" y="385577"/>
            <a:ext cx="18285143" cy="14473608"/>
          </a:xfrm>
        </p:spPr>
        <p:txBody>
          <a:bodyPr anchor="ctr">
            <a:noAutofit/>
          </a:bodyPr>
          <a:lstStyle/>
          <a:p>
            <a:pPr marL="0" indent="720000" algn="ctr">
              <a:spcBef>
                <a:spcPts val="0"/>
              </a:spcBef>
              <a:buNone/>
            </a:pPr>
            <a:r>
              <a:rPr lang="ru-RU" sz="6600" b="1" dirty="0">
                <a:latin typeface="+mn-lt"/>
                <a:cs typeface="Arial" panose="020B0604020202020204" pitchFamily="34" charset="0"/>
              </a:rPr>
              <a:t>2. Проектирование результатов освоения ООП</a:t>
            </a:r>
          </a:p>
          <a:p>
            <a:pPr marL="0" lvl="0" indent="720000" algn="just">
              <a:spcBef>
                <a:spcPts val="0"/>
              </a:spcBef>
            </a:pPr>
            <a:r>
              <a:rPr lang="ru-RU" sz="6600" dirty="0">
                <a:latin typeface="+mn-lt"/>
                <a:cs typeface="Arial" panose="020B0604020202020204" pitchFamily="34" charset="0"/>
              </a:rPr>
              <a:t>определите назначение ОПОП на основе ПООП;</a:t>
            </a:r>
          </a:p>
          <a:p>
            <a:pPr marL="0" lvl="0" indent="720000" algn="just">
              <a:spcBef>
                <a:spcPts val="0"/>
              </a:spcBef>
            </a:pPr>
            <a:r>
              <a:rPr lang="ru-RU" sz="6600" dirty="0">
                <a:latin typeface="+mn-lt"/>
                <a:cs typeface="Arial" panose="020B0604020202020204" pitchFamily="34" charset="0"/>
              </a:rPr>
              <a:t>определите области профессиональной деятельности выпускников, проанализируйте профессиональные стандарты, относящиеся к направленности (профилю) путем ориентации на область (области) профессиональной деятельности;</a:t>
            </a:r>
          </a:p>
          <a:p>
            <a:pPr marL="0" lvl="0" indent="720000" algn="just" fontAlgn="base">
              <a:spcBef>
                <a:spcPts val="0"/>
              </a:spcBef>
            </a:pPr>
            <a:r>
              <a:rPr lang="ru-RU" sz="6600" dirty="0">
                <a:latin typeface="+mn-lt"/>
                <a:cs typeface="Arial" panose="020B0604020202020204" pitchFamily="34" charset="0"/>
              </a:rPr>
              <a:t>сформируйте рабочую группу, включающую представителей ППС и работодателей;</a:t>
            </a:r>
          </a:p>
        </p:txBody>
      </p:sp>
    </p:spTree>
    <p:extLst>
      <p:ext uri="{BB962C8B-B14F-4D97-AF65-F5344CB8AC3E}">
        <p14:creationId xmlns:p14="http://schemas.microsoft.com/office/powerpoint/2010/main" val="28570150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01428" y="133549"/>
            <a:ext cx="18285143" cy="14977664"/>
          </a:xfrm>
        </p:spPr>
        <p:txBody>
          <a:bodyPr anchor="ctr">
            <a:noAutofit/>
          </a:bodyPr>
          <a:lstStyle/>
          <a:p>
            <a:pPr marL="0" lvl="0" indent="720000" algn="just">
              <a:lnSpc>
                <a:spcPct val="90000"/>
              </a:lnSpc>
              <a:spcBef>
                <a:spcPts val="0"/>
              </a:spcBef>
            </a:pPr>
            <a:r>
              <a:rPr lang="ru-RU" sz="6000" dirty="0">
                <a:latin typeface="+mn-lt"/>
                <a:cs typeface="Arial" panose="020B0604020202020204" pitchFamily="34" charset="0"/>
              </a:rPr>
              <a:t>проведите анализ приоритетов гос. политики в области развития компетенций цифровой экономики;</a:t>
            </a:r>
          </a:p>
          <a:p>
            <a:pPr marL="0" lvl="0" indent="720000" algn="just">
              <a:lnSpc>
                <a:spcPct val="90000"/>
              </a:lnSpc>
              <a:spcBef>
                <a:spcPts val="0"/>
              </a:spcBef>
            </a:pPr>
            <a:r>
              <a:rPr lang="ru-RU" sz="6000" dirty="0">
                <a:latin typeface="+mn-lt"/>
                <a:cs typeface="Arial" panose="020B0604020202020204" pitchFamily="34" charset="0"/>
              </a:rPr>
              <a:t>определите направленность (профиль) программы выбрав из ПООП, на основе анализа профессиональных стандартов; </a:t>
            </a:r>
          </a:p>
          <a:p>
            <a:pPr marL="0" lvl="0" indent="720000" algn="just">
              <a:lnSpc>
                <a:spcPct val="90000"/>
              </a:lnSpc>
              <a:spcBef>
                <a:spcPts val="0"/>
              </a:spcBef>
            </a:pPr>
            <a:r>
              <a:rPr lang="ru-RU" sz="6000" dirty="0">
                <a:latin typeface="+mn-lt"/>
                <a:cs typeface="Arial" panose="020B0604020202020204" pitchFamily="34" charset="0"/>
              </a:rPr>
              <a:t>определите основные виды профессиональной деятельности выпускников программы (с учетом ФГОС и профессиональных стандартов) и выбрать типы задач профессиональной деятельности, из списка в ПООП;</a:t>
            </a:r>
          </a:p>
          <a:p>
            <a:pPr marL="0" lvl="0" indent="720000" algn="just">
              <a:lnSpc>
                <a:spcPct val="90000"/>
              </a:lnSpc>
              <a:spcBef>
                <a:spcPts val="0"/>
              </a:spcBef>
            </a:pPr>
            <a:r>
              <a:rPr lang="ru-RU" sz="6000" dirty="0">
                <a:latin typeface="+mn-lt"/>
                <a:cs typeface="Arial" panose="020B0604020202020204" pitchFamily="34" charset="0"/>
              </a:rPr>
              <a:t>определите перечень основных объектов (или областей знаний);</a:t>
            </a:r>
          </a:p>
          <a:p>
            <a:pPr marL="0" lvl="0" indent="720000" algn="just">
              <a:lnSpc>
                <a:spcPct val="90000"/>
              </a:lnSpc>
              <a:spcBef>
                <a:spcPts val="0"/>
              </a:spcBef>
            </a:pPr>
            <a:r>
              <a:rPr lang="ru-RU" sz="6000" dirty="0">
                <a:latin typeface="+mn-lt"/>
                <a:cs typeface="Arial" panose="020B0604020202020204" pitchFamily="34" charset="0"/>
              </a:rPr>
              <a:t>для определения прогнозов профессиональных компетенций выпускников проведите оценку профессиональных компетенций по профилю с использованием </a:t>
            </a:r>
            <a:r>
              <a:rPr lang="ru-RU" sz="6000" dirty="0" err="1">
                <a:latin typeface="+mn-lt"/>
                <a:cs typeface="Arial" panose="020B0604020202020204" pitchFamily="34" charset="0"/>
              </a:rPr>
              <a:t>форсайт</a:t>
            </a:r>
            <a:r>
              <a:rPr lang="ru-RU" sz="6000" dirty="0">
                <a:latin typeface="+mn-lt"/>
                <a:cs typeface="Arial" panose="020B0604020202020204" pitchFamily="34" charset="0"/>
              </a:rPr>
              <a:t>-сессий;</a:t>
            </a:r>
          </a:p>
        </p:txBody>
      </p:sp>
    </p:spTree>
    <p:extLst>
      <p:ext uri="{BB962C8B-B14F-4D97-AF65-F5344CB8AC3E}">
        <p14:creationId xmlns:p14="http://schemas.microsoft.com/office/powerpoint/2010/main" val="25323690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3396" y="889633"/>
            <a:ext cx="18285143" cy="13465496"/>
          </a:xfrm>
        </p:spPr>
        <p:txBody>
          <a:bodyPr anchor="ctr">
            <a:noAutofit/>
          </a:bodyPr>
          <a:lstStyle/>
          <a:p>
            <a:pPr marL="0" lvl="0" indent="720000" algn="just"/>
            <a:r>
              <a:rPr lang="ru-RU" sz="6600" dirty="0">
                <a:latin typeface="+mn-lt"/>
                <a:cs typeface="Arial" panose="020B0604020202020204" pitchFamily="34" charset="0"/>
              </a:rPr>
              <a:t>проведите анализ обобщённых трудовых функций и трудовых функции, относящихся к профессиональным стандартам, требований ФГОС ВО, ПООП и выявленных дополнительных профессиональных компетенций, с целью формирования функциональной карты, отражающей необходимые требования к результатам освоения программы;</a:t>
            </a:r>
          </a:p>
          <a:p>
            <a:pPr marL="0" lvl="0" indent="720000" algn="just"/>
            <a:r>
              <a:rPr lang="ru-RU" sz="6600" dirty="0">
                <a:latin typeface="+mn-lt"/>
                <a:cs typeface="Arial" panose="020B0604020202020204" pitchFamily="34" charset="0"/>
              </a:rPr>
              <a:t>при отборе трудовых функций необходимо учитывать уровни образования:</a:t>
            </a:r>
          </a:p>
          <a:p>
            <a:pPr marL="0" lvl="0" indent="720000" algn="just"/>
            <a:r>
              <a:rPr lang="ru-RU" sz="6600" dirty="0">
                <a:latin typeface="+mn-lt"/>
                <a:cs typeface="Arial" panose="020B0604020202020204" pitchFamily="34" charset="0"/>
              </a:rPr>
              <a:t> 6 уровень квалификации - уровень бакалавриата,</a:t>
            </a:r>
          </a:p>
          <a:p>
            <a:pPr marL="0" lvl="0" indent="720000" algn="just"/>
            <a:r>
              <a:rPr lang="ru-RU" sz="6600" dirty="0">
                <a:latin typeface="+mn-lt"/>
                <a:cs typeface="Arial" panose="020B0604020202020204" pitchFamily="34" charset="0"/>
              </a:rPr>
              <a:t> 7 уровень – уровень магистратуры и специалитета,</a:t>
            </a:r>
          </a:p>
          <a:p>
            <a:pPr marL="0" lvl="0" indent="720000" algn="just"/>
            <a:r>
              <a:rPr lang="ru-RU" sz="6600" dirty="0">
                <a:latin typeface="+mn-lt"/>
                <a:cs typeface="Arial" panose="020B0604020202020204" pitchFamily="34" charset="0"/>
              </a:rPr>
              <a:t> 8 уровень – уровню аспирантуры;</a:t>
            </a:r>
          </a:p>
          <a:p>
            <a:pPr marL="0" lvl="0" indent="720000" algn="just"/>
            <a:endParaRPr lang="ru-RU" sz="4000" dirty="0">
              <a:latin typeface="+mn-lt"/>
              <a:cs typeface="Arial" panose="020B0604020202020204" pitchFamily="34" charset="0"/>
            </a:endParaRPr>
          </a:p>
          <a:p>
            <a:pPr marL="0" lvl="0" indent="720000" algn="just"/>
            <a:endParaRPr lang="ru-RU" sz="4000" dirty="0">
              <a:latin typeface="+mn-lt"/>
              <a:cs typeface="Arial" panose="020B0604020202020204" pitchFamily="34" charset="0"/>
            </a:endParaRPr>
          </a:p>
          <a:p>
            <a:pPr marL="0" lvl="0" indent="720000" algn="just"/>
            <a:endParaRPr lang="ru-RU" sz="4000" dirty="0">
              <a:latin typeface="+mn-lt"/>
              <a:cs typeface="Arial" panose="020B0604020202020204" pitchFamily="34" charset="0"/>
            </a:endParaRPr>
          </a:p>
          <a:p>
            <a:pPr marL="0" lvl="0" indent="720000" algn="just"/>
            <a:endParaRPr lang="ru-RU" sz="4000" dirty="0"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0910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01428" y="565597"/>
            <a:ext cx="18285143" cy="14113568"/>
          </a:xfrm>
        </p:spPr>
        <p:txBody>
          <a:bodyPr anchor="ctr">
            <a:noAutofit/>
          </a:bodyPr>
          <a:lstStyle/>
          <a:p>
            <a:pPr marL="0" lvl="0" indent="720000" algn="just"/>
            <a:r>
              <a:rPr lang="ru-RU" sz="5400" dirty="0">
                <a:latin typeface="+mn-lt"/>
                <a:cs typeface="Arial" panose="020B0604020202020204" pitchFamily="34" charset="0"/>
              </a:rPr>
              <a:t>перенесите универсальные, общепрофессиональные компетенции из ФГОС и профессиональные компетенции, отнесенные к обязательным из ПООП, дополните в случае необходимости рекомендуемыми компетенциями, а так же компетенциями, обеспечивающими направленность (профиль) программы с учетом тенденций развития отрасли,</a:t>
            </a:r>
          </a:p>
          <a:p>
            <a:pPr marL="0" lvl="0" indent="720000" algn="just"/>
            <a:r>
              <a:rPr lang="ru-RU" sz="5400" dirty="0">
                <a:latin typeface="+mn-lt"/>
                <a:cs typeface="Arial" panose="020B0604020202020204" pitchFamily="34" charset="0"/>
              </a:rPr>
              <a:t> в случае отсутствие профессиональных стандартов,  на основе анализа требований к профессиональной деятельности, предъявляемых рынком труда, а так же обобщению отечественного и зарубежного опыта, международных норм и стандартов, Форсайт-сессией, фокус-групп и др. ;</a:t>
            </a:r>
          </a:p>
          <a:p>
            <a:pPr marL="0" lvl="0" indent="720000" algn="just"/>
            <a:r>
              <a:rPr lang="ru-RU" sz="5400" dirty="0">
                <a:latin typeface="+mn-lt"/>
                <a:cs typeface="Arial" panose="020B0604020202020204" pitchFamily="34" charset="0"/>
              </a:rPr>
              <a:t>систематизируйте результаты, полученные по итогам проведенного анализа с построением функциональной карты результатов подготовки выпускника;</a:t>
            </a:r>
          </a:p>
        </p:txBody>
      </p:sp>
    </p:spTree>
    <p:extLst>
      <p:ext uri="{BB962C8B-B14F-4D97-AF65-F5344CB8AC3E}">
        <p14:creationId xmlns:p14="http://schemas.microsoft.com/office/powerpoint/2010/main" val="3566651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5841" y="1645717"/>
            <a:ext cx="18285143" cy="12025335"/>
          </a:xfrm>
        </p:spPr>
        <p:txBody>
          <a:bodyPr anchor="ctr">
            <a:normAutofit/>
          </a:bodyPr>
          <a:lstStyle/>
          <a:p>
            <a:pPr marL="0" indent="720000" algn="just">
              <a:buNone/>
            </a:pPr>
            <a:r>
              <a:rPr lang="ru-RU" dirty="0">
                <a:latin typeface="+mn-lt"/>
              </a:rPr>
              <a:t>Необходимо обеспечить «сопряжение» нормативных и методических документов, регулирующих вопросы квалификаций в сфере труда (</a:t>
            </a:r>
            <a:r>
              <a:rPr lang="ru-RU" dirty="0" err="1">
                <a:latin typeface="+mn-lt"/>
              </a:rPr>
              <a:t>профстандарты</a:t>
            </a:r>
            <a:r>
              <a:rPr lang="ru-RU" dirty="0">
                <a:latin typeface="+mn-lt"/>
              </a:rPr>
              <a:t> и др.) и в сфере образования (ФГОС ВО, ПООП, ОПОП).</a:t>
            </a:r>
          </a:p>
        </p:txBody>
      </p:sp>
    </p:spTree>
    <p:extLst>
      <p:ext uri="{BB962C8B-B14F-4D97-AF65-F5344CB8AC3E}">
        <p14:creationId xmlns:p14="http://schemas.microsoft.com/office/powerpoint/2010/main" val="17909007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01428" y="709614"/>
            <a:ext cx="18285143" cy="14113568"/>
          </a:xfrm>
        </p:spPr>
        <p:txBody>
          <a:bodyPr anchor="ctr">
            <a:noAutofit/>
          </a:bodyPr>
          <a:lstStyle/>
          <a:p>
            <a:pPr marL="0" lvl="0" indent="720000" algn="just"/>
            <a:r>
              <a:rPr lang="ru-RU" sz="6600" dirty="0">
                <a:latin typeface="+mn-lt"/>
                <a:cs typeface="Arial" panose="020B0604020202020204" pitchFamily="34" charset="0"/>
              </a:rPr>
              <a:t>для компетенций сформулируйте индикаторы достижения. Индикаторы достижения компетенций могут быть представлены в виде результатов обучения и должны быть измеряемыми с помощью средств образовательного процесса;</a:t>
            </a:r>
          </a:p>
          <a:p>
            <a:pPr marL="0" lvl="0" indent="720000" algn="just"/>
            <a:r>
              <a:rPr lang="ru-RU" sz="6600" dirty="0">
                <a:latin typeface="+mn-lt"/>
                <a:cs typeface="Arial" panose="020B0604020202020204" pitchFamily="34" charset="0"/>
              </a:rPr>
              <a:t>при формировании ОПОП для универсальных, общепрофессиональных и обязательных профессиональных компетенций (при наличии их в ПООП) следует использовать индикаторы, указанные в ПООП;</a:t>
            </a:r>
          </a:p>
          <a:p>
            <a:pPr marL="0" lvl="0" indent="720000" algn="just"/>
            <a:r>
              <a:rPr lang="ru-RU" sz="6600" dirty="0">
                <a:latin typeface="+mn-lt"/>
                <a:cs typeface="Arial" panose="020B0604020202020204" pitchFamily="34" charset="0"/>
              </a:rPr>
              <a:t>сформулируйте ПК и их индикаторы, если в </a:t>
            </a:r>
            <a:r>
              <a:rPr lang="ru-RU" sz="6600" dirty="0">
                <a:cs typeface="Arial" panose="020B0604020202020204" pitchFamily="34" charset="0"/>
              </a:rPr>
              <a:t>ПООП ПК </a:t>
            </a:r>
            <a:r>
              <a:rPr lang="ru-RU" sz="6600" dirty="0">
                <a:latin typeface="+mn-lt"/>
                <a:cs typeface="Arial" panose="020B0604020202020204" pitchFamily="34" charset="0"/>
              </a:rPr>
              <a:t>не установлены.</a:t>
            </a:r>
          </a:p>
        </p:txBody>
      </p:sp>
    </p:spTree>
    <p:extLst>
      <p:ext uri="{BB962C8B-B14F-4D97-AF65-F5344CB8AC3E}">
        <p14:creationId xmlns:p14="http://schemas.microsoft.com/office/powerpoint/2010/main" val="25663357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29420" y="817626"/>
            <a:ext cx="18285143" cy="13609511"/>
          </a:xfrm>
        </p:spPr>
        <p:txBody>
          <a:bodyPr anchor="ctr">
            <a:noAutofit/>
          </a:bodyPr>
          <a:lstStyle/>
          <a:p>
            <a:pPr marL="0" lvl="0" indent="720000" algn="ctr">
              <a:buNone/>
            </a:pPr>
            <a:r>
              <a:rPr lang="ru-RU" sz="6600" b="1" dirty="0">
                <a:latin typeface="+mn-lt"/>
                <a:cs typeface="Arial" panose="020B0604020202020204" pitchFamily="34" charset="0"/>
              </a:rPr>
              <a:t>3. Проектирование структуры ОПОП</a:t>
            </a:r>
            <a:endParaRPr lang="ru-RU" sz="6600" dirty="0">
              <a:latin typeface="+mn-lt"/>
              <a:cs typeface="Arial" panose="020B0604020202020204" pitchFamily="34" charset="0"/>
            </a:endParaRPr>
          </a:p>
          <a:p>
            <a:pPr marL="0" lvl="0" indent="720000" algn="just">
              <a:lnSpc>
                <a:spcPct val="110000"/>
              </a:lnSpc>
            </a:pPr>
            <a:r>
              <a:rPr lang="ru-RU" sz="6600" dirty="0">
                <a:latin typeface="+mn-lt"/>
                <a:cs typeface="Arial" panose="020B0604020202020204" pitchFamily="34" charset="0"/>
              </a:rPr>
              <a:t>установите объем обязательной части программы, и её отдельных структурных компонентов, не менее указанных в ПООП;</a:t>
            </a:r>
          </a:p>
          <a:p>
            <a:pPr marL="0" lvl="0" indent="720000" algn="just">
              <a:lnSpc>
                <a:spcPct val="110000"/>
              </a:lnSpc>
            </a:pPr>
            <a:r>
              <a:rPr lang="ru-RU" sz="6600" dirty="0">
                <a:latin typeface="+mn-lt"/>
                <a:cs typeface="Arial" panose="020B0604020202020204" pitchFamily="34" charset="0"/>
              </a:rPr>
              <a:t>спроектируйте первичный вариант структуры программы, с объединением разных учебных элементов в модули или в учебные дисциплины; </a:t>
            </a:r>
          </a:p>
          <a:p>
            <a:pPr marL="0" lvl="0" indent="720000" algn="just">
              <a:lnSpc>
                <a:spcPct val="110000"/>
              </a:lnSpc>
            </a:pPr>
            <a:r>
              <a:rPr lang="ru-RU" sz="6600" dirty="0">
                <a:latin typeface="+mn-lt"/>
                <a:cs typeface="Arial" panose="020B0604020202020204" pitchFamily="34" charset="0"/>
              </a:rPr>
              <a:t>выберите один или несколько типов учебных практик, а также один или несколько типов производственной практики из перечня, указанного в ФГОС;</a:t>
            </a:r>
          </a:p>
        </p:txBody>
      </p:sp>
    </p:spTree>
    <p:extLst>
      <p:ext uri="{BB962C8B-B14F-4D97-AF65-F5344CB8AC3E}">
        <p14:creationId xmlns:p14="http://schemas.microsoft.com/office/powerpoint/2010/main" val="24475487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01428" y="1105658"/>
            <a:ext cx="18285143" cy="13033447"/>
          </a:xfrm>
        </p:spPr>
        <p:txBody>
          <a:bodyPr anchor="ctr">
            <a:noAutofit/>
          </a:bodyPr>
          <a:lstStyle/>
          <a:p>
            <a:pPr marL="0" indent="720000" algn="ctr">
              <a:spcBef>
                <a:spcPts val="0"/>
              </a:spcBef>
              <a:buNone/>
            </a:pPr>
            <a:endParaRPr lang="ru-RU" sz="4400" b="1" u="sng" dirty="0">
              <a:latin typeface="+mn-lt"/>
              <a:cs typeface="Arial" panose="020B0604020202020204" pitchFamily="34" charset="0"/>
            </a:endParaRPr>
          </a:p>
          <a:p>
            <a:pPr marL="0" lvl="0" indent="720000" algn="just">
              <a:lnSpc>
                <a:spcPct val="110000"/>
              </a:lnSpc>
            </a:pPr>
            <a:r>
              <a:rPr lang="ru-RU" sz="6600" dirty="0">
                <a:latin typeface="+mn-lt"/>
                <a:cs typeface="Arial" panose="020B0604020202020204" pitchFamily="34" charset="0"/>
              </a:rPr>
              <a:t>разработайте календарный учебный график с учетом рекомендаций ПООП по обязательной части программы и распределите по курсам все структурные элементы вариативной части с соблюдением требований ФГОС.</a:t>
            </a:r>
          </a:p>
          <a:p>
            <a:pPr marL="0" lvl="0" indent="720000" algn="just">
              <a:lnSpc>
                <a:spcPct val="110000"/>
              </a:lnSpc>
            </a:pPr>
            <a:r>
              <a:rPr lang="ru-RU" sz="6600" dirty="0">
                <a:latin typeface="+mn-lt"/>
                <a:cs typeface="Arial" panose="020B0604020202020204" pitchFamily="34" charset="0"/>
              </a:rPr>
              <a:t>разработайте и представьте на сайте образовательной организации методические рекомендации по формированию структуры образовательной программы.</a:t>
            </a:r>
          </a:p>
        </p:txBody>
      </p:sp>
    </p:spTree>
    <p:extLst>
      <p:ext uri="{BB962C8B-B14F-4D97-AF65-F5344CB8AC3E}">
        <p14:creationId xmlns:p14="http://schemas.microsoft.com/office/powerpoint/2010/main" val="23764809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01428" y="385577"/>
            <a:ext cx="18285143" cy="14473608"/>
          </a:xfrm>
        </p:spPr>
        <p:txBody>
          <a:bodyPr anchor="ctr">
            <a:noAutofit/>
          </a:bodyPr>
          <a:lstStyle/>
          <a:p>
            <a:pPr marL="0" lvl="0" indent="720000" algn="ctr">
              <a:buNone/>
            </a:pPr>
            <a:r>
              <a:rPr lang="ru-RU" sz="6600" b="1" dirty="0">
                <a:latin typeface="+mn-lt"/>
                <a:cs typeface="Arial" panose="020B0604020202020204" pitchFamily="34" charset="0"/>
              </a:rPr>
              <a:t>4. Определение объема (трудоемкости) основных компонентов программы</a:t>
            </a:r>
            <a:endParaRPr lang="ru-RU" sz="6600" dirty="0">
              <a:latin typeface="+mn-lt"/>
              <a:cs typeface="Arial" panose="020B0604020202020204" pitchFamily="34" charset="0"/>
            </a:endParaRPr>
          </a:p>
          <a:p>
            <a:pPr marL="0" lvl="0" indent="720000" algn="just"/>
            <a:r>
              <a:rPr lang="ru-RU" sz="6600" dirty="0">
                <a:latin typeface="+mn-lt"/>
                <a:cs typeface="Arial" panose="020B0604020202020204" pitchFamily="34" charset="0"/>
              </a:rPr>
              <a:t>распределите объем образовательной программы указанный в ФГОС по структурным компонентам основной образовательной программы; </a:t>
            </a:r>
          </a:p>
          <a:p>
            <a:pPr marL="0" lvl="0" indent="720000" algn="just"/>
            <a:r>
              <a:rPr lang="ru-RU" sz="6600" dirty="0">
                <a:latin typeface="+mn-lt"/>
                <a:cs typeface="Arial" panose="020B0604020202020204" pitchFamily="34" charset="0"/>
              </a:rPr>
              <a:t>определите зачетные единицы на государственную итоговую аттестацию в соответствии с ФГОС ВО ;</a:t>
            </a:r>
          </a:p>
          <a:p>
            <a:pPr marL="0" lvl="0" indent="720000" algn="just"/>
            <a:r>
              <a:rPr lang="ru-RU" sz="6600" dirty="0">
                <a:latin typeface="+mn-lt"/>
                <a:cs typeface="Arial" panose="020B0604020202020204" pitchFamily="34" charset="0"/>
              </a:rPr>
              <a:t>установите объем учебной и производственной практик.</a:t>
            </a:r>
          </a:p>
        </p:txBody>
      </p:sp>
    </p:spTree>
    <p:extLst>
      <p:ext uri="{BB962C8B-B14F-4D97-AF65-F5344CB8AC3E}">
        <p14:creationId xmlns:p14="http://schemas.microsoft.com/office/powerpoint/2010/main" val="24502381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45444" y="565597"/>
            <a:ext cx="18285143" cy="14113568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6600" b="1" dirty="0">
                <a:latin typeface="+mn-lt"/>
                <a:cs typeface="Arial" panose="020B0604020202020204" pitchFamily="34" charset="0"/>
              </a:rPr>
              <a:t>5. Формирование условий осуществления образовательной деятельности по ООП </a:t>
            </a:r>
            <a:endParaRPr lang="ru-RU" sz="6600" dirty="0">
              <a:latin typeface="+mn-lt"/>
              <a:cs typeface="Arial" panose="020B0604020202020204" pitchFamily="34" charset="0"/>
            </a:endParaRPr>
          </a:p>
          <a:p>
            <a:pPr marL="0" lvl="0" indent="720000" algn="just"/>
            <a:r>
              <a:rPr lang="ru-RU" sz="6600" dirty="0">
                <a:latin typeface="+mn-lt"/>
                <a:cs typeface="Arial" panose="020B0604020202020204" pitchFamily="34" charset="0"/>
              </a:rPr>
              <a:t>проанализируйте возможности организации для реализации программы;</a:t>
            </a:r>
          </a:p>
          <a:p>
            <a:pPr marL="0" lvl="0" indent="720000" algn="just"/>
            <a:r>
              <a:rPr lang="ru-RU" sz="6600" dirty="0">
                <a:latin typeface="+mn-lt"/>
                <a:cs typeface="Arial" panose="020B0604020202020204" pitchFamily="34" charset="0"/>
              </a:rPr>
              <a:t>укажите в программе условия реализации включающие минимально-достаточный набор материально-технического и учебно-методического обеспечения, перечень и состав баз данных и информационных справочных систем, кадровое обеспечение;</a:t>
            </a:r>
          </a:p>
          <a:p>
            <a:pPr marL="0" lvl="0" indent="720000" algn="just"/>
            <a:r>
              <a:rPr lang="ru-RU" sz="6600" dirty="0">
                <a:latin typeface="+mn-lt"/>
                <a:cs typeface="Arial" panose="020B0604020202020204" pitchFamily="34" charset="0"/>
              </a:rPr>
              <a:t>определите план развития ресурсного оснащения.</a:t>
            </a:r>
          </a:p>
        </p:txBody>
      </p:sp>
    </p:spTree>
    <p:extLst>
      <p:ext uri="{BB962C8B-B14F-4D97-AF65-F5344CB8AC3E}">
        <p14:creationId xmlns:p14="http://schemas.microsoft.com/office/powerpoint/2010/main" val="27174278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45444" y="138783"/>
            <a:ext cx="18285143" cy="14967197"/>
          </a:xfrm>
        </p:spPr>
        <p:txBody>
          <a:bodyPr anchor="ctr"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ru-RU" sz="5400" b="1" dirty="0">
                <a:latin typeface="+mn-lt"/>
                <a:cs typeface="Arial" panose="020B0604020202020204" pitchFamily="34" charset="0"/>
              </a:rPr>
              <a:t>6. Определение видов и форм контроля (аттестации) обучающихся:</a:t>
            </a:r>
            <a:endParaRPr lang="ru-RU" sz="5400" dirty="0">
              <a:latin typeface="+mn-lt"/>
              <a:cs typeface="Arial" panose="020B0604020202020204" pitchFamily="34" charset="0"/>
            </a:endParaRPr>
          </a:p>
          <a:p>
            <a:pPr marL="0" lvl="0" indent="720000" algn="just">
              <a:lnSpc>
                <a:spcPct val="86000"/>
              </a:lnSpc>
            </a:pPr>
            <a:r>
              <a:rPr lang="ru-RU" sz="5400" dirty="0">
                <a:latin typeface="+mn-lt"/>
                <a:cs typeface="Arial" panose="020B0604020202020204" pitchFamily="34" charset="0"/>
              </a:rPr>
              <a:t>разработайте положение об организации оценочных процедур результатов освоения программы;</a:t>
            </a:r>
          </a:p>
          <a:p>
            <a:pPr marL="0" lvl="0" indent="720000" algn="just">
              <a:lnSpc>
                <a:spcPct val="86000"/>
              </a:lnSpc>
            </a:pPr>
            <a:r>
              <a:rPr lang="ru-RU" sz="5400" dirty="0">
                <a:latin typeface="+mn-lt"/>
                <a:cs typeface="Arial" panose="020B0604020202020204" pitchFamily="34" charset="0"/>
              </a:rPr>
              <a:t>определите по каждому индикатору виды оценочных процедур и их место в структуре образовательного процесса;</a:t>
            </a:r>
          </a:p>
          <a:p>
            <a:pPr marL="0" lvl="0" indent="720000" algn="just">
              <a:lnSpc>
                <a:spcPct val="86000"/>
              </a:lnSpc>
            </a:pPr>
            <a:r>
              <a:rPr lang="ru-RU" sz="5400" dirty="0">
                <a:latin typeface="+mn-lt"/>
                <a:cs typeface="Arial" panose="020B0604020202020204" pitchFamily="34" charset="0"/>
              </a:rPr>
              <a:t>определить формы и методы процедур текущего контроля успеваемости; </a:t>
            </a:r>
          </a:p>
          <a:p>
            <a:pPr marL="0" lvl="0" indent="720000" algn="just">
              <a:lnSpc>
                <a:spcPct val="86000"/>
              </a:lnSpc>
            </a:pPr>
            <a:r>
              <a:rPr lang="ru-RU" sz="5400" dirty="0">
                <a:latin typeface="+mn-lt"/>
                <a:cs typeface="Arial" panose="020B0604020202020204" pitchFamily="34" charset="0"/>
              </a:rPr>
              <a:t>определите формы и методы процедур промежуточной аттестации при завершении периода обучения (семестра, триместра); </a:t>
            </a:r>
          </a:p>
          <a:p>
            <a:pPr marL="0" lvl="0" indent="720000" algn="just">
              <a:lnSpc>
                <a:spcPct val="86000"/>
              </a:lnSpc>
            </a:pPr>
            <a:r>
              <a:rPr lang="ru-RU" sz="5400" dirty="0">
                <a:latin typeface="+mn-lt"/>
                <a:cs typeface="Arial" panose="020B0604020202020204" pitchFamily="34" charset="0"/>
              </a:rPr>
              <a:t>определите формы и методы процедур государственной итоговой аттестации</a:t>
            </a:r>
          </a:p>
          <a:p>
            <a:pPr marL="0" lvl="0" indent="720000" algn="just">
              <a:lnSpc>
                <a:spcPct val="86000"/>
              </a:lnSpc>
            </a:pPr>
            <a:r>
              <a:rPr lang="ru-RU" sz="5400" dirty="0">
                <a:latin typeface="+mn-lt"/>
                <a:cs typeface="Arial" panose="020B0604020202020204" pitchFamily="34" charset="0"/>
              </a:rPr>
              <a:t>определить – какие компетенции выпускников вы будете выносить на государственную итоговую аттестацию (ГИА). Определите типы аттестационных испытаний и формы их проведения. Разработайте ФОС ГИА. </a:t>
            </a:r>
          </a:p>
          <a:p>
            <a:pPr marL="0" lvl="0" indent="720000" algn="just">
              <a:lnSpc>
                <a:spcPct val="90000"/>
              </a:lnSpc>
            </a:pPr>
            <a:endParaRPr lang="ru-RU" sz="4000" dirty="0">
              <a:latin typeface="+mn-lt"/>
              <a:cs typeface="Arial" panose="020B0604020202020204" pitchFamily="34" charset="0"/>
            </a:endParaRPr>
          </a:p>
          <a:p>
            <a:pPr marL="0" lvl="0" indent="0" algn="just">
              <a:lnSpc>
                <a:spcPct val="90000"/>
              </a:lnSpc>
              <a:buNone/>
            </a:pPr>
            <a:r>
              <a:rPr lang="ru-RU" sz="4000" dirty="0">
                <a:latin typeface="+mn-lt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770789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25364" y="169553"/>
            <a:ext cx="19298144" cy="14905657"/>
          </a:xfrm>
        </p:spPr>
        <p:txBody>
          <a:bodyPr anchor="ctr">
            <a:noAutofit/>
          </a:bodyPr>
          <a:lstStyle/>
          <a:p>
            <a:pPr marL="0" indent="0" algn="ctr">
              <a:spcAft>
                <a:spcPts val="600"/>
              </a:spcAft>
              <a:buNone/>
            </a:pPr>
            <a:r>
              <a:rPr lang="ru-RU" sz="6600" b="1" dirty="0">
                <a:latin typeface="+mn-lt"/>
                <a:cs typeface="Arial" panose="020B0604020202020204" pitchFamily="34" charset="0"/>
              </a:rPr>
              <a:t>7. Формирование учебного плана и календарного графика :</a:t>
            </a:r>
            <a:endParaRPr lang="ru-RU" sz="6600" dirty="0">
              <a:latin typeface="+mn-lt"/>
              <a:cs typeface="Arial" panose="020B0604020202020204" pitchFamily="34" charset="0"/>
            </a:endParaRPr>
          </a:p>
          <a:p>
            <a:pPr marL="0" lvl="0" indent="720000" algn="just">
              <a:lnSpc>
                <a:spcPct val="80000"/>
              </a:lnSpc>
            </a:pPr>
            <a:r>
              <a:rPr lang="ru-RU" sz="6600" dirty="0">
                <a:latin typeface="+mn-lt"/>
                <a:cs typeface="Arial" panose="020B0604020202020204" pitchFamily="34" charset="0"/>
              </a:rPr>
              <a:t>на основе запланированных образовательных технологий, методов преподавания и организации самостоятельной работы обучающихся, а также видов и форм контроля (аттестации), уточните объем (трудоемкость) каждого модуля, дисциплины .  </a:t>
            </a:r>
          </a:p>
          <a:p>
            <a:pPr marL="0" lvl="0" indent="720000" algn="just">
              <a:lnSpc>
                <a:spcPct val="80000"/>
              </a:lnSpc>
            </a:pPr>
            <a:r>
              <a:rPr lang="ru-RU" sz="6600" dirty="0">
                <a:latin typeface="+mn-lt"/>
                <a:cs typeface="Arial" panose="020B0604020202020204" pitchFamily="34" charset="0"/>
              </a:rPr>
              <a:t>определите последовательность освоения модулей, дисциплин и распределите их по годам обучения (из расчета – 60 зачетных единиц в год при очной форме обучения).</a:t>
            </a:r>
          </a:p>
          <a:p>
            <a:pPr marL="0" lvl="0" indent="720000" algn="just">
              <a:lnSpc>
                <a:spcPct val="80000"/>
              </a:lnSpc>
            </a:pPr>
            <a:r>
              <a:rPr lang="ru-RU" sz="6600" dirty="0">
                <a:latin typeface="+mn-lt"/>
                <a:cs typeface="Arial" panose="020B0604020202020204" pitchFamily="34" charset="0"/>
              </a:rPr>
              <a:t>составьте учебный план, если программа будет реализовываться в сетевой форме – в учебном плане укажите – какие модули, на каком периоде обучения и в какой организации должен будет осваивать обучающийся.</a:t>
            </a:r>
          </a:p>
        </p:txBody>
      </p:sp>
    </p:spTree>
    <p:extLst>
      <p:ext uri="{BB962C8B-B14F-4D97-AF65-F5344CB8AC3E}">
        <p14:creationId xmlns:p14="http://schemas.microsoft.com/office/powerpoint/2010/main" val="25709814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01428" y="385577"/>
            <a:ext cx="18285143" cy="14473608"/>
          </a:xfrm>
        </p:spPr>
        <p:txBody>
          <a:bodyPr anchor="ctr"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6000" b="1" dirty="0">
                <a:latin typeface="+mn-lt"/>
                <a:cs typeface="Arial" panose="020B0604020202020204" pitchFamily="34" charset="0"/>
              </a:rPr>
              <a:t>8. Анализ учебного плана на предмет обеспечения возможности освоения компетенций </a:t>
            </a:r>
          </a:p>
          <a:p>
            <a:pPr marL="0" lvl="0" indent="720000" algn="just"/>
            <a:r>
              <a:rPr lang="ru-RU" sz="6000" dirty="0">
                <a:latin typeface="+mn-lt"/>
                <a:cs typeface="Arial" panose="020B0604020202020204" pitchFamily="34" charset="0"/>
              </a:rPr>
              <a:t>проведите анализ учебного плана, образовательных технологий, видов и форм контроля (аттестации), с целью проверки возможности достижения обучающимся всех компетенций, заявленных в программе;</a:t>
            </a:r>
          </a:p>
          <a:p>
            <a:pPr marL="0" lvl="0" indent="720000" algn="just"/>
            <a:r>
              <a:rPr lang="ru-RU" sz="6000" dirty="0">
                <a:latin typeface="+mn-lt"/>
                <a:cs typeface="Arial" panose="020B0604020202020204" pitchFamily="34" charset="0"/>
              </a:rPr>
              <a:t>в случае выявления несоответствий между запланированными результатами обучения по всем компонентам программы и заявленными компетенциями выпускника внести необходимые коррективы в учебный план или скорректировать исходные параметры самой образовательной программы.</a:t>
            </a:r>
          </a:p>
        </p:txBody>
      </p:sp>
    </p:spTree>
    <p:extLst>
      <p:ext uri="{BB962C8B-B14F-4D97-AF65-F5344CB8AC3E}">
        <p14:creationId xmlns:p14="http://schemas.microsoft.com/office/powerpoint/2010/main" val="11791182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01428" y="0"/>
            <a:ext cx="18285143" cy="15244763"/>
          </a:xfrm>
        </p:spPr>
        <p:txBody>
          <a:bodyPr anchor="ctr">
            <a:noAutofit/>
          </a:bodyPr>
          <a:lstStyle/>
          <a:p>
            <a:pPr marL="0" lvl="0" indent="0"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6600" b="1" dirty="0">
                <a:latin typeface="+mn-lt"/>
                <a:cs typeface="Arial" panose="020B0604020202020204" pitchFamily="34" charset="0"/>
              </a:rPr>
              <a:t>9. </a:t>
            </a:r>
            <a:r>
              <a:rPr lang="ru-RU" sz="6600" b="1" dirty="0">
                <a:latin typeface="+mn-lt"/>
              </a:rPr>
              <a:t>Разработка рабочих программ дисциплин (модулей)</a:t>
            </a:r>
          </a:p>
          <a:p>
            <a:pPr marL="0" lvl="0" indent="0"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6600" b="1" dirty="0">
                <a:latin typeface="+mn-lt"/>
              </a:rPr>
              <a:t> </a:t>
            </a:r>
          </a:p>
          <a:p>
            <a:pPr marL="0" lvl="0" indent="720000" algn="just">
              <a:lnSpc>
                <a:spcPct val="85000"/>
              </a:lnSpc>
            </a:pPr>
            <a:r>
              <a:rPr lang="ru-RU" sz="6600" dirty="0">
                <a:latin typeface="+mn-lt"/>
                <a:cs typeface="Arial" panose="020B0604020202020204" pitchFamily="34" charset="0"/>
              </a:rPr>
              <a:t>организуйте разработку рабочих программ дисциплин (модулей) и их учебно-методического обеспечения в соответствии с запланированными для этих дисциплин (модулей) результатами обучения. </a:t>
            </a:r>
          </a:p>
        </p:txBody>
      </p:sp>
    </p:spTree>
    <p:extLst>
      <p:ext uri="{BB962C8B-B14F-4D97-AF65-F5344CB8AC3E}">
        <p14:creationId xmlns:p14="http://schemas.microsoft.com/office/powerpoint/2010/main" val="240501956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3396" y="0"/>
            <a:ext cx="18573175" cy="15244763"/>
          </a:xfrm>
        </p:spPr>
        <p:txBody>
          <a:bodyPr anchor="ctr">
            <a:noAutofit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6600" b="1" dirty="0">
                <a:latin typeface="+mn-lt"/>
                <a:cs typeface="Arial" panose="020B0604020202020204" pitchFamily="34" charset="0"/>
              </a:rPr>
              <a:t>10. Реализация образовательной программы, мониторинг и внесение изменений:</a:t>
            </a:r>
            <a:endParaRPr lang="ru-RU" sz="6600" dirty="0">
              <a:latin typeface="+mn-lt"/>
              <a:cs typeface="Arial" panose="020B0604020202020204" pitchFamily="34" charset="0"/>
            </a:endParaRPr>
          </a:p>
          <a:p>
            <a:pPr marL="0" lvl="0" indent="720000" algn="just">
              <a:lnSpc>
                <a:spcPct val="90000"/>
              </a:lnSpc>
              <a:spcBef>
                <a:spcPts val="0"/>
              </a:spcBef>
            </a:pPr>
            <a:r>
              <a:rPr lang="ru-RU" sz="6600" dirty="0">
                <a:latin typeface="+mn-lt"/>
                <a:cs typeface="Arial" panose="020B0604020202020204" pitchFamily="34" charset="0"/>
              </a:rPr>
              <a:t>разработайте дорожную карту внедрения образовательной программы; </a:t>
            </a:r>
          </a:p>
          <a:p>
            <a:pPr marL="0" lvl="0" indent="720000" algn="just">
              <a:lnSpc>
                <a:spcPct val="90000"/>
              </a:lnSpc>
              <a:spcBef>
                <a:spcPts val="0"/>
              </a:spcBef>
            </a:pPr>
            <a:r>
              <a:rPr lang="ru-RU" sz="6600" dirty="0">
                <a:latin typeface="+mn-lt"/>
                <a:cs typeface="Arial" panose="020B0604020202020204" pitchFamily="34" charset="0"/>
              </a:rPr>
              <a:t>разработайте и утвердите программу мониторинга результативности реализации образовательной программы;</a:t>
            </a:r>
          </a:p>
          <a:p>
            <a:pPr marL="0" lvl="0" indent="720000" algn="just">
              <a:lnSpc>
                <a:spcPct val="90000"/>
              </a:lnSpc>
              <a:spcBef>
                <a:spcPts val="0"/>
              </a:spcBef>
            </a:pPr>
            <a:r>
              <a:rPr lang="ru-RU" sz="6600" dirty="0">
                <a:latin typeface="+mn-lt"/>
                <a:cs typeface="Arial" panose="020B0604020202020204" pitchFamily="34" charset="0"/>
              </a:rPr>
              <a:t>совместно с заказчиками кадров определите приоритетную систему независимой оценки качества;</a:t>
            </a:r>
          </a:p>
          <a:p>
            <a:pPr marL="0" lvl="0" indent="720000" algn="just">
              <a:lnSpc>
                <a:spcPct val="90000"/>
              </a:lnSpc>
              <a:spcBef>
                <a:spcPts val="0"/>
              </a:spcBef>
            </a:pPr>
            <a:r>
              <a:rPr lang="ru-RU" sz="6600" dirty="0">
                <a:latin typeface="+mn-lt"/>
                <a:cs typeface="Arial" panose="020B0604020202020204" pitchFamily="34" charset="0"/>
              </a:rPr>
              <a:t>производите регулярный мониторинг реализации программы и ее отдельных компонентов;</a:t>
            </a:r>
          </a:p>
          <a:p>
            <a:pPr marL="0" indent="720000" algn="just">
              <a:lnSpc>
                <a:spcPct val="90000"/>
              </a:lnSpc>
              <a:spcBef>
                <a:spcPts val="0"/>
              </a:spcBef>
            </a:pPr>
            <a:r>
              <a:rPr lang="ru-RU" sz="6600" dirty="0">
                <a:latin typeface="+mn-lt"/>
                <a:cs typeface="Arial" panose="020B0604020202020204" pitchFamily="34" charset="0"/>
              </a:rPr>
              <a:t>используйте информацию, полученную в ходе проведения мониторинга, для совершенствования программы.</a:t>
            </a:r>
          </a:p>
        </p:txBody>
      </p:sp>
    </p:spTree>
    <p:extLst>
      <p:ext uri="{BB962C8B-B14F-4D97-AF65-F5344CB8AC3E}">
        <p14:creationId xmlns:p14="http://schemas.microsoft.com/office/powerpoint/2010/main" val="152215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5841" y="2591962"/>
            <a:ext cx="18285143" cy="10060839"/>
          </a:xfrm>
        </p:spPr>
        <p:txBody>
          <a:bodyPr anchor="ctr"/>
          <a:lstStyle/>
          <a:p>
            <a:pPr marL="0" indent="720000" algn="just">
              <a:buNone/>
            </a:pPr>
            <a:r>
              <a:rPr lang="ru-RU" dirty="0">
                <a:latin typeface="+mn-lt"/>
              </a:rPr>
              <a:t>Федеральный закон от 1 декабря 2007 г. </a:t>
            </a:r>
          </a:p>
          <a:p>
            <a:pPr marL="0" indent="720000" algn="just">
              <a:buNone/>
            </a:pPr>
            <a:r>
              <a:rPr lang="ru-RU" dirty="0">
                <a:latin typeface="+mn-lt"/>
              </a:rPr>
              <a:t>№ 307-ФЗ закрепил, как условие, учет требований работодателей при разработке ФГОС ВО.</a:t>
            </a:r>
          </a:p>
        </p:txBody>
      </p:sp>
    </p:spTree>
    <p:extLst>
      <p:ext uri="{BB962C8B-B14F-4D97-AF65-F5344CB8AC3E}">
        <p14:creationId xmlns:p14="http://schemas.microsoft.com/office/powerpoint/2010/main" val="290964419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887016" y="6822505"/>
            <a:ext cx="16480308" cy="126403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2030171" rtl="0" eaLnBrk="1" latinLnBrk="0" hangingPunct="1">
              <a:spcBef>
                <a:spcPct val="0"/>
              </a:spcBef>
              <a:buNone/>
              <a:defRPr sz="9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000" b="1" dirty="0">
                <a:latin typeface="Arial Black" pitchFamily="34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38022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7B34A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7B34A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3396" y="2221781"/>
            <a:ext cx="18285143" cy="10801199"/>
          </a:xfrm>
        </p:spPr>
        <p:txBody>
          <a:bodyPr anchor="ctr">
            <a:normAutofit fontScale="77500" lnSpcReduction="20000"/>
          </a:bodyPr>
          <a:lstStyle/>
          <a:p>
            <a:pPr marL="0" indent="720000" algn="just">
              <a:buNone/>
            </a:pPr>
            <a:r>
              <a:rPr lang="ru-RU" sz="9300" dirty="0">
                <a:latin typeface="+mn-lt"/>
              </a:rPr>
              <a:t>Развитие гармонизации этих сфер связано с инициативой Президента России по созданию Национальной системы квалификаций. </a:t>
            </a:r>
          </a:p>
          <a:p>
            <a:pPr marL="0" indent="720000" algn="just">
              <a:buNone/>
            </a:pPr>
            <a:r>
              <a:rPr lang="ru-RU" sz="9300" dirty="0">
                <a:latin typeface="+mn-lt"/>
              </a:rPr>
              <a:t>В Майских указах Президента России 2012 года поручалось Правительству России подготовить проект федерального закона о внесении в законодательство изменений, касающихся разработки, утверждения и применения профессиональных стандартов.</a:t>
            </a:r>
          </a:p>
          <a:p>
            <a:pPr marL="0" indent="720000" algn="just">
              <a:buNone/>
            </a:pPr>
            <a:r>
              <a:rPr lang="ru-RU" dirty="0">
                <a:latin typeface="+mn-lt"/>
              </a:rPr>
              <a:t/>
            </a:r>
            <a:br>
              <a:rPr lang="ru-RU" dirty="0">
                <a:latin typeface="+mn-lt"/>
              </a:rPr>
            </a:br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06664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5841" y="2591962"/>
            <a:ext cx="18285143" cy="10060839"/>
          </a:xfrm>
        </p:spPr>
        <p:txBody>
          <a:bodyPr>
            <a:normAutofit/>
          </a:bodyPr>
          <a:lstStyle/>
          <a:p>
            <a:pPr marL="0" indent="720000" algn="just">
              <a:buNone/>
            </a:pPr>
            <a:r>
              <a:rPr lang="ru-RU" dirty="0">
                <a:latin typeface="+mn-lt"/>
              </a:rPr>
              <a:t>Майские указы Президента России 2012 года дали старт формированию государственной политики по развитию Национальной системы квалификаций. </a:t>
            </a:r>
          </a:p>
          <a:p>
            <a:pPr marL="0" indent="720000" algn="just">
              <a:buNone/>
            </a:pPr>
            <a:r>
              <a:rPr lang="ru-RU" dirty="0">
                <a:latin typeface="+mn-lt"/>
              </a:rPr>
              <a:t>Они положили основу создания системы профессиональных стандартов как альтернативы существующей системе документов, регламентирующих рынок труда.</a:t>
            </a:r>
          </a:p>
        </p:txBody>
      </p:sp>
    </p:spTree>
    <p:extLst>
      <p:ext uri="{BB962C8B-B14F-4D97-AF65-F5344CB8AC3E}">
        <p14:creationId xmlns:p14="http://schemas.microsoft.com/office/powerpoint/2010/main" val="4173102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5841" y="2591962"/>
            <a:ext cx="18285143" cy="10060839"/>
          </a:xfrm>
        </p:spPr>
        <p:txBody>
          <a:bodyPr>
            <a:noAutofit/>
          </a:bodyPr>
          <a:lstStyle/>
          <a:p>
            <a:pPr marL="0" indent="720000" algn="just">
              <a:spcBef>
                <a:spcPts val="0"/>
              </a:spcBef>
              <a:buNone/>
            </a:pPr>
            <a:r>
              <a:rPr lang="ru-RU" sz="7200" dirty="0">
                <a:latin typeface="+mn-lt"/>
              </a:rPr>
              <a:t>Национальная система квалификаций включает  ряд элементов, ключевыми из которых являются:</a:t>
            </a:r>
          </a:p>
          <a:p>
            <a:pPr marL="0" indent="720000" algn="just">
              <a:spcBef>
                <a:spcPts val="0"/>
              </a:spcBef>
              <a:buNone/>
            </a:pPr>
            <a:r>
              <a:rPr lang="ru-RU" sz="7200" dirty="0">
                <a:latin typeface="+mn-lt"/>
              </a:rPr>
              <a:t> профессиональные стандарты,</a:t>
            </a:r>
          </a:p>
          <a:p>
            <a:pPr marL="0" indent="720000" algn="just">
              <a:spcBef>
                <a:spcPts val="0"/>
              </a:spcBef>
              <a:buNone/>
            </a:pPr>
            <a:r>
              <a:rPr lang="ru-RU" sz="7200" dirty="0">
                <a:latin typeface="+mn-lt"/>
              </a:rPr>
              <a:t> уровни квалификаций,</a:t>
            </a:r>
          </a:p>
          <a:p>
            <a:pPr marL="0" indent="720000" algn="just">
              <a:spcBef>
                <a:spcPts val="0"/>
              </a:spcBef>
              <a:buNone/>
            </a:pPr>
            <a:r>
              <a:rPr lang="ru-RU" sz="7200" dirty="0">
                <a:latin typeface="+mn-lt"/>
              </a:rPr>
              <a:t> система независимой оценки и признания квалификаций, </a:t>
            </a:r>
          </a:p>
          <a:p>
            <a:pPr marL="0" indent="720000" algn="just">
              <a:spcBef>
                <a:spcPts val="0"/>
              </a:spcBef>
              <a:buNone/>
            </a:pPr>
            <a:r>
              <a:rPr lang="ru-RU" sz="7200" dirty="0">
                <a:latin typeface="+mn-lt"/>
              </a:rPr>
              <a:t>перечни и классификаторы,</a:t>
            </a:r>
          </a:p>
          <a:p>
            <a:pPr marL="0" indent="720000" algn="just">
              <a:spcBef>
                <a:spcPts val="0"/>
              </a:spcBef>
              <a:buNone/>
            </a:pPr>
            <a:r>
              <a:rPr lang="ru-RU" sz="7200" dirty="0">
                <a:latin typeface="+mn-lt"/>
              </a:rPr>
              <a:t> механизмы общественно-государственной аккредитации программ и пр.</a:t>
            </a:r>
          </a:p>
        </p:txBody>
      </p:sp>
    </p:spTree>
    <p:extLst>
      <p:ext uri="{BB962C8B-B14F-4D97-AF65-F5344CB8AC3E}">
        <p14:creationId xmlns:p14="http://schemas.microsoft.com/office/powerpoint/2010/main" val="3963617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5840" y="1285677"/>
            <a:ext cx="18285143" cy="13321480"/>
          </a:xfrm>
        </p:spPr>
        <p:txBody>
          <a:bodyPr anchor="ctr">
            <a:noAutofit/>
          </a:bodyPr>
          <a:lstStyle/>
          <a:p>
            <a:pPr marL="0" indent="720000" algn="just">
              <a:buNone/>
            </a:pPr>
            <a:r>
              <a:rPr lang="ru-RU" sz="5400" dirty="0">
                <a:latin typeface="+mn-lt"/>
              </a:rPr>
              <a:t>9 декабря 2013 года Президент России В.В. Путин отметил, что: «</a:t>
            </a:r>
            <a:r>
              <a:rPr lang="ru-RU" sz="5400" dirty="0" err="1">
                <a:latin typeface="+mn-lt"/>
              </a:rPr>
              <a:t>Профстандарты</a:t>
            </a:r>
            <a:r>
              <a:rPr lang="ru-RU" sz="5400" dirty="0">
                <a:latin typeface="+mn-lt"/>
              </a:rPr>
              <a:t> только тогда будут работать на создание качественной экономики, если станут составной частью целостной системы национальных квалификаций. Она должна включать несколько ключевых элементов: это собственно профессиональные стандарты и отраслевые квалификационные требования, а также образовательные стандарты.</a:t>
            </a:r>
          </a:p>
          <a:p>
            <a:pPr marL="0" indent="720000" algn="just">
              <a:buNone/>
            </a:pPr>
            <a:r>
              <a:rPr lang="ru-RU" sz="5400" dirty="0" err="1">
                <a:latin typeface="+mn-lt"/>
              </a:rPr>
              <a:t>Профстандарты</a:t>
            </a:r>
            <a:r>
              <a:rPr lang="ru-RU" sz="5400" dirty="0">
                <a:latin typeface="+mn-lt"/>
              </a:rPr>
              <a:t> должны стать подлинным ориентиром для системы образования, обязательным – и хочу это подчеркнуть – при разработке образовательных программ наших вузов, лицеев и колледжей. Эту задачу нужно решать уже сейчас, иначе </a:t>
            </a:r>
            <a:r>
              <a:rPr lang="ru-RU" sz="5400" dirty="0" err="1">
                <a:latin typeface="+mn-lt"/>
              </a:rPr>
              <a:t>профстандарты</a:t>
            </a:r>
            <a:r>
              <a:rPr lang="ru-RU" sz="5400" dirty="0">
                <a:latin typeface="+mn-lt"/>
              </a:rPr>
              <a:t> попросту не будут работать. Естественно, понятно, как они будут работать, если они не будут готовиться в образовательной сфере.»</a:t>
            </a:r>
          </a:p>
          <a:p>
            <a:pPr marL="0" indent="720000" algn="just">
              <a:buNone/>
            </a:pPr>
            <a:endParaRPr lang="ru-RU" sz="5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763813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5841" y="565597"/>
            <a:ext cx="18285143" cy="12673407"/>
          </a:xfrm>
        </p:spPr>
        <p:txBody>
          <a:bodyPr>
            <a:noAutofit/>
          </a:bodyPr>
          <a:lstStyle/>
          <a:p>
            <a:pPr marL="0" indent="720000" algn="just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6600" dirty="0">
                <a:latin typeface="+mn-lt"/>
              </a:rPr>
              <a:t>По итогам этого совещания Президент России поручения Правительству России:</a:t>
            </a:r>
          </a:p>
          <a:p>
            <a:pPr indent="720000" algn="just">
              <a:lnSpc>
                <a:spcPct val="80000"/>
              </a:lnSpc>
              <a:spcBef>
                <a:spcPts val="0"/>
              </a:spcBef>
            </a:pPr>
            <a:r>
              <a:rPr lang="ru-RU" sz="6600" dirty="0">
                <a:latin typeface="+mn-lt"/>
              </a:rPr>
              <a:t>Поручение Пр-3050, п.2 - обязательный учёт положений профессиональных стандартов при формировании ФГОС ПО</a:t>
            </a:r>
            <a:r>
              <a:rPr lang="en-US" sz="6600" dirty="0">
                <a:latin typeface="+mn-lt"/>
              </a:rPr>
              <a:t>;</a:t>
            </a:r>
          </a:p>
          <a:p>
            <a:pPr indent="720000" algn="just">
              <a:lnSpc>
                <a:spcPct val="80000"/>
              </a:lnSpc>
              <a:spcBef>
                <a:spcPts val="0"/>
              </a:spcBef>
            </a:pPr>
            <a:r>
              <a:rPr lang="ru-RU" sz="6600" dirty="0">
                <a:latin typeface="+mn-lt"/>
              </a:rPr>
              <a:t>Поручение Пр-3050, п.3</a:t>
            </a:r>
            <a:r>
              <a:rPr lang="en-US" sz="6600" dirty="0">
                <a:latin typeface="+mn-lt"/>
              </a:rPr>
              <a:t> - </a:t>
            </a:r>
            <a:r>
              <a:rPr lang="ru-RU" sz="6600" dirty="0">
                <a:latin typeface="+mn-lt"/>
              </a:rPr>
              <a:t>Правительству Российской Федерации обеспечить актуализацию ФГОС и профессиональных образовательных программ с учётом принимаемых профессиональных стандартов, а также формирование организационных механизмов проведения профессионально-общественной аккредитации образовательных программ.»</a:t>
            </a:r>
          </a:p>
        </p:txBody>
      </p:sp>
    </p:spTree>
    <p:extLst>
      <p:ext uri="{BB962C8B-B14F-4D97-AF65-F5344CB8AC3E}">
        <p14:creationId xmlns:p14="http://schemas.microsoft.com/office/powerpoint/2010/main" val="38947064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7546</TotalTime>
  <Words>2000</Words>
  <Application>Microsoft Office PowerPoint</Application>
  <PresentationFormat>Произвольный</PresentationFormat>
  <Paragraphs>155</Paragraphs>
  <Slides>40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6" baseType="lpstr">
      <vt:lpstr>Arial</vt:lpstr>
      <vt:lpstr>Arial Black</vt:lpstr>
      <vt:lpstr>Calibri</vt:lpstr>
      <vt:lpstr>Myriad Pro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Система представления интересов работодателей во взаимодействии со сферой образования </vt:lpstr>
      <vt:lpstr>Система представления интересов работодателей во взаимодействии со сферой образования </vt:lpstr>
      <vt:lpstr>Система представления интересов работодателей во взаимодействии со сферой образования </vt:lpstr>
      <vt:lpstr>Модель проектирования ОПОП на основе требований рынка труда</vt:lpstr>
      <vt:lpstr>1. Общие положения</vt:lpstr>
      <vt:lpstr>Презентация PowerPoint</vt:lpstr>
      <vt:lpstr>Презентация PowerPoint</vt:lpstr>
      <vt:lpstr>2. Этапы проектирования ОПОП на основе ПООП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ОБРАЗОВАТЕЛЬНОЙ СЕТИ</dc:title>
  <dc:creator>Герасимчук Дмитрий Леонидович</dc:creator>
  <cp:lastModifiedBy>Назарова Марина Анатольевна</cp:lastModifiedBy>
  <cp:revision>526</cp:revision>
  <cp:lastPrinted>2017-05-22T17:23:50Z</cp:lastPrinted>
  <dcterms:created xsi:type="dcterms:W3CDTF">2015-05-20T06:28:35Z</dcterms:created>
  <dcterms:modified xsi:type="dcterms:W3CDTF">2018-11-01T06:19:37Z</dcterms:modified>
</cp:coreProperties>
</file>