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90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834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741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927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79581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435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798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544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144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13595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07742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flag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48682" y="0"/>
            <a:ext cx="122406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1024"/>
          <p:cNvSpPr>
            <a:spLocks noChangeArrowheads="1"/>
          </p:cNvSpPr>
          <p:nvPr/>
        </p:nvSpPr>
        <p:spPr bwMode="auto">
          <a:xfrm>
            <a:off x="0" y="1011238"/>
            <a:ext cx="12192000" cy="114300"/>
          </a:xfrm>
          <a:prstGeom prst="rect">
            <a:avLst/>
          </a:prstGeom>
          <a:gradFill rotWithShape="1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Impact" panose="020B0806030902050204" pitchFamily="34" charset="0"/>
              </a:defRPr>
            </a:lvl9pPr>
          </a:lstStyle>
          <a:p>
            <a:pPr eaLnBrk="1" hangingPunct="1">
              <a:defRPr/>
            </a:pPr>
            <a:endParaRPr kumimoji="1" lang="ru-RU" sz="2400" b="0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81167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719943" y="1923600"/>
            <a:ext cx="8741229" cy="2485114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ЭКСПЕРТНЫЙ ВЕБИНАР </a:t>
            </a: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разъяснению и обсуждению разработанных ПООП </a:t>
            </a: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проектов ФГОС 3++ </a:t>
            </a: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УГСН 10.00.00</a:t>
            </a:r>
            <a:r>
              <a:rPr lang="ru-RU" sz="3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121228" y="5998029"/>
            <a:ext cx="4495800" cy="337457"/>
          </a:xfrm>
        </p:spPr>
        <p:txBody>
          <a:bodyPr/>
          <a:lstStyle/>
          <a:p>
            <a:r>
              <a:rPr lang="ru-RU" sz="2000" dirty="0"/>
              <a:t>1 ноября 2018 </a:t>
            </a:r>
            <a:r>
              <a:rPr lang="ru-RU" sz="2000" dirty="0"/>
              <a:t>г.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6799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00025"/>
            <a:ext cx="8963025" cy="307657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Обсуждение </a:t>
            </a:r>
            <a:r>
              <a:rPr lang="ru-RU" dirty="0">
                <a:solidFill>
                  <a:srgbClr val="FF0000"/>
                </a:solidFill>
              </a:rPr>
              <a:t>индикаторов достижения универсальных компетенций для </a:t>
            </a:r>
            <a:r>
              <a:rPr lang="ru-RU" dirty="0" smtClean="0">
                <a:solidFill>
                  <a:srgbClr val="FF0000"/>
                </a:solidFill>
              </a:rPr>
              <a:t>ПООП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ru-RU" b="1" dirty="0" smtClean="0">
                <a:solidFill>
                  <a:srgbClr val="FF0000"/>
                </a:solidFill>
              </a:rPr>
              <a:t>магистратура)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278313"/>
            <a:ext cx="9144000" cy="1655762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Лось В.П., директор Центра исследования проблем кадрового обеспечения отрасли информационной безопасности РТУ МИРЭА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814467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397672"/>
              </p:ext>
            </p:extLst>
          </p:nvPr>
        </p:nvGraphicFramePr>
        <p:xfrm>
          <a:off x="1077912" y="627539"/>
          <a:ext cx="10199688" cy="609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Категория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Код и наименование компетенции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Индикаторы (показатели) достижения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240672"/>
              </p:ext>
            </p:extLst>
          </p:nvPr>
        </p:nvGraphicFramePr>
        <p:xfrm>
          <a:off x="1077912" y="1237139"/>
          <a:ext cx="10199688" cy="43891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Системное и критическое мышление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УК-1.</a:t>
                      </a:r>
                      <a:r>
                        <a:rPr lang="ru-RU" sz="19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Способен осуществлять критический анализ проблемных ситуаций на основе системного подхода, вырабатывать стратегию действий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Знать: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методы системного и критического анализа;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методики разработки стратегии действий для выявления и решения проблемной ситуации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Уметь: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применять методы системного подхода и критического анализа проблемных ситуаций;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разрабатывать стратегию действий, принимать конкретные решения для ее реализации.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Владеть: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методологией системного и критического анализа проблемных ситуаций;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методиками постановки цели, определения способов ее достижения, разработки стратегий действий.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019384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992645"/>
              </p:ext>
            </p:extLst>
          </p:nvPr>
        </p:nvGraphicFramePr>
        <p:xfrm>
          <a:off x="866775" y="425450"/>
          <a:ext cx="10199688" cy="609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Категория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Код и наименование компетенции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Индикаторы (показатели) достижения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549345"/>
              </p:ext>
            </p:extLst>
          </p:nvPr>
        </p:nvGraphicFramePr>
        <p:xfrm>
          <a:off x="866775" y="1035050"/>
          <a:ext cx="10199688" cy="52120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Разработка и реализация проектов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УК-2.</a:t>
                      </a:r>
                      <a:r>
                        <a:rPr lang="ru-RU" sz="20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Способен управлять проектом на всех этапах его жизненного цикла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Знать: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этапы жизненного цикла проекта;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этапы разработки и реализации проекта;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методы разработки и управления проектами.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Уметь: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разрабатывать проект с учетом анализа альтернативных вариантов его реализации, определять целевые этапы, основные направления работ;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8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объяснить цели и сформулировать задачи, связанные с подготовкой и  реализацией проекта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управлять проектом на всех этапах его жизненного цикла.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Владеть: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методиками разработки и управления проектом;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методами оценки потребности в ресурсах и эффективности проекта.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654091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693670"/>
              </p:ext>
            </p:extLst>
          </p:nvPr>
        </p:nvGraphicFramePr>
        <p:xfrm>
          <a:off x="685800" y="82550"/>
          <a:ext cx="10199688" cy="609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Категория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Код и наименование компетенции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Индикаторы (показатели) достижения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304258"/>
              </p:ext>
            </p:extLst>
          </p:nvPr>
        </p:nvGraphicFramePr>
        <p:xfrm>
          <a:off x="685800" y="692150"/>
          <a:ext cx="10199688" cy="5699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Командная работа и лидерство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УК-3.</a:t>
                      </a:r>
                      <a:r>
                        <a:rPr lang="ru-RU" sz="18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Способен организовать и руководить работой команды, вырабатывая командную стратегию для достижения поставленной цели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Знать: 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методики формирования команд;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методы эффективного руководства коллективами;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основные теории лидерства и стили руководства.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Уметь: 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7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разрабатывать план групповых и организационных коммуникаций при подготовке и выполнении проекта;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сформулировать задачи членам команды для достижения поставленной цели;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разрабатывать командную стратегию ); 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применять эффективные стили руководства командой для достижения поставленной цели. 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Владеть: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умением а</a:t>
                      </a:r>
                      <a:r>
                        <a:rPr lang="ru-RU" sz="17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нализировать, проектировать</a:t>
                      </a:r>
                      <a:r>
                        <a:rPr lang="ru-RU" sz="1700" i="1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7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 организовывать межличностные,  групповые и организационные  коммуникации в команде для достижения поставленной цели;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методами организации и управления коллективом.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4228322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186559"/>
              </p:ext>
            </p:extLst>
          </p:nvPr>
        </p:nvGraphicFramePr>
        <p:xfrm>
          <a:off x="685800" y="82550"/>
          <a:ext cx="10199688" cy="609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Категория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Код и наименование компетенции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Индикаторы (показатели) достижения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921722"/>
              </p:ext>
            </p:extLst>
          </p:nvPr>
        </p:nvGraphicFramePr>
        <p:xfrm>
          <a:off x="685800" y="692150"/>
          <a:ext cx="10199688" cy="56388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Коммуникация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УК-4.</a:t>
                      </a:r>
                      <a:r>
                        <a:rPr lang="ru-RU" sz="19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Способен применять современные коммуникативные технологии, в том числе на иностранном(</a:t>
                      </a:r>
                      <a:r>
                        <a:rPr lang="ru-RU" sz="1900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ых</a:t>
                      </a:r>
                      <a:r>
                        <a:rPr lang="ru-RU" sz="19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 языке(ах), для академического и профессионального взаимодействия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5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Знать: </a:t>
                      </a:r>
                      <a:endParaRPr lang="ru-RU" sz="185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правила и закономерности личной и деловой устной и письменной коммуникации;</a:t>
                      </a:r>
                      <a:endParaRPr lang="ru-RU" sz="185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современные коммуникативные технологии на русском и  иностранном языках;</a:t>
                      </a:r>
                      <a:endParaRPr lang="ru-RU" sz="185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существующие профессиональные сообщества для профессионального взаимодействия.</a:t>
                      </a:r>
                      <a:endParaRPr lang="ru-RU" sz="185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5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Уметь: </a:t>
                      </a:r>
                      <a:endParaRPr lang="ru-RU" sz="185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применять на практике коммуникативные технологии, методы и способы делового общения для академического и профессионального взаимодействия. </a:t>
                      </a:r>
                      <a:endParaRPr lang="ru-RU" sz="185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5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Владеть: </a:t>
                      </a:r>
                      <a:endParaRPr lang="ru-RU" sz="185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5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8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методикой межличностного делового общения на русском и иностранном языках, с применением профессиональных языковых форм, средств и современных коммуникативных технологий.</a:t>
                      </a:r>
                      <a:endParaRPr lang="ru-RU" sz="185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819998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275953"/>
              </p:ext>
            </p:extLst>
          </p:nvPr>
        </p:nvGraphicFramePr>
        <p:xfrm>
          <a:off x="685800" y="82550"/>
          <a:ext cx="10199688" cy="609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Категория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Код и наименование компетенции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Индикаторы (показатели) достижения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80521"/>
              </p:ext>
            </p:extLst>
          </p:nvPr>
        </p:nvGraphicFramePr>
        <p:xfrm>
          <a:off x="685800" y="692150"/>
          <a:ext cx="10199688" cy="5181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036402"/>
                <a:gridCol w="2867226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Межкультурное взаимодействие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УК-5.</a:t>
                      </a:r>
                      <a:r>
                        <a:rPr lang="ru-RU" sz="22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Способен анализировать и учитывать разнообразие культур в процессе межкультурного взаимодействия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Знать: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закономерности и особенности социально-исторического развития различных культур;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особенности межкультурного разнообразия общества;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правила и технологии эффективного межкультурного взаимодействия.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Уметь: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понимать и толерантно воспринимать межкультурное разнообразие общества;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анализировать и учитывать разнообразие культур в процессе межкультурного взаимодействия.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Владеть: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методами и навыками эффективного межкультурного взаимодействия.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9843748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156954"/>
              </p:ext>
            </p:extLst>
          </p:nvPr>
        </p:nvGraphicFramePr>
        <p:xfrm>
          <a:off x="685800" y="82550"/>
          <a:ext cx="10199688" cy="609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100584"/>
                <a:gridCol w="2803044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Категория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Код и наименование компетенции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Индикаторы (показатели) достижения компетенций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74222"/>
              </p:ext>
            </p:extLst>
          </p:nvPr>
        </p:nvGraphicFramePr>
        <p:xfrm>
          <a:off x="685800" y="692150"/>
          <a:ext cx="10199688" cy="54406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5466"/>
                <a:gridCol w="2110109"/>
                <a:gridCol w="2793519"/>
                <a:gridCol w="47105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Самоорганизация и саморазвитие (в том числе </a:t>
                      </a:r>
                      <a:r>
                        <a:rPr lang="ru-RU" sz="1700" dirty="0" err="1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здоровьесбережение</a:t>
                      </a:r>
                      <a:r>
                        <a:rPr lang="ru-RU" sz="17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УК-6.</a:t>
                      </a:r>
                      <a:r>
                        <a:rPr lang="ru-RU" sz="1700" dirty="0">
                          <a:solidFill>
                            <a:srgbClr val="00040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Способен определить и реализовать приоритеты собственной деятельности и способы ее совершенствования на основе самооценки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Знать: </a:t>
                      </a:r>
                      <a:r>
                        <a:rPr lang="ru-RU" sz="17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методики самооценки, самоконтроля и саморазвития с использованием подходов </a:t>
                      </a:r>
                      <a:r>
                        <a:rPr lang="ru-RU" sz="17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здоровьесбережения</a:t>
                      </a: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Уметь: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решать задачи собственного личностного и профессионального развития, определять и реализовывать приоритеты совершенствования собственной деятельности; 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применять методики самооценки и самоконтроля;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применять методики, позволяющие  улучшить и сохранить здоровье в процессе жизнедеятельности.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Владеть: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технологиями и навыками управления своей познавательной деятельностью и ее совершенствования на основе самооценки, самоконтроля  и принципов самообразования в течение всей жизни, в том числе с использованием </a:t>
                      </a:r>
                      <a:r>
                        <a:rPr lang="ru-RU" sz="17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здоровьесберегающих</a:t>
                      </a:r>
                      <a:r>
                        <a:rPr lang="ru-RU" sz="17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подходов и методик.</a:t>
                      </a:r>
                      <a:endParaRPr lang="ru-RU" sz="17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7747251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8225" y="1581150"/>
            <a:ext cx="98107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597894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1_Default Design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pact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pact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Тема5" id="{3C00907A-A7AE-4651-A7ED-909F816B98CA}" vid="{01DDB2C5-CA7C-452C-977B-FE0B48B7CC7D}"/>
    </a:ext>
  </a:extLst>
</a:theme>
</file>

<file path=ppt/theme/themeOverride1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2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3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4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5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6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7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8.xml><?xml version="1.0" encoding="utf-8"?>
<a:themeOverride xmlns:a="http://schemas.openxmlformats.org/drawingml/2006/main">
  <a:clrScheme name="1_Default Desig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699</Words>
  <Application>Microsoft Office PowerPoint</Application>
  <PresentationFormat>Широкоэкранный</PresentationFormat>
  <Paragraphs>106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Тема5</vt:lpstr>
      <vt:lpstr>ЭКСПЕРТНЫЙ ВЕБИНАР  по разъяснению и обсуждению разработанных ПООП  и проектов ФГОС 3++  по УГСН 10.00.00.</vt:lpstr>
      <vt:lpstr> Обсуждение индикаторов достижения универсальных компетенций для ПООП  (магистратура)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Обсуждение индикаторов достижения универсальных компетенций для ПООП  (магистратура)</dc:title>
  <dc:creator>Владимир Лось</dc:creator>
  <cp:lastModifiedBy>Владимир Лось</cp:lastModifiedBy>
  <cp:revision>9</cp:revision>
  <dcterms:created xsi:type="dcterms:W3CDTF">2018-10-30T09:33:05Z</dcterms:created>
  <dcterms:modified xsi:type="dcterms:W3CDTF">2018-10-30T12:33:13Z</dcterms:modified>
</cp:coreProperties>
</file>