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638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570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16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761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20229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602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82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586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42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56687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9261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flag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48682" y="0"/>
            <a:ext cx="122406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1024"/>
          <p:cNvSpPr>
            <a:spLocks noChangeArrowheads="1"/>
          </p:cNvSpPr>
          <p:nvPr/>
        </p:nvSpPr>
        <p:spPr bwMode="auto">
          <a:xfrm>
            <a:off x="0" y="1011238"/>
            <a:ext cx="12192000" cy="114300"/>
          </a:xfrm>
          <a:prstGeom prst="rect">
            <a:avLst/>
          </a:prstGeom>
          <a:gradFill rotWithShape="1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9pPr>
          </a:lstStyle>
          <a:p>
            <a:pPr eaLnBrk="1" hangingPunct="1">
              <a:defRPr/>
            </a:pPr>
            <a:endParaRPr kumimoji="1" lang="ru-RU" sz="2400" b="0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88617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_________Microsoft_Word1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oleObject" Target="../embeddings/_________Microsoft_Word_97_20031.doc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719943" y="1923600"/>
            <a:ext cx="8741229" cy="2485114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ЭКСПЕРТНЫЙ ВЕБИНАР </a:t>
            </a: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разъяснению и обсуждению разработанных ПООП </a:t>
            </a:r>
            <a:b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проектов ФГОС 3++ </a:t>
            </a:r>
            <a:b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УГСН 10.00.00</a:t>
            </a: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.</a:t>
            </a: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121228" y="5998029"/>
            <a:ext cx="4495800" cy="337457"/>
          </a:xfrm>
        </p:spPr>
        <p:txBody>
          <a:bodyPr/>
          <a:lstStyle/>
          <a:p>
            <a:r>
              <a:rPr lang="ru-RU" sz="2000" dirty="0"/>
              <a:t>1 ноября 2018 г.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1680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4" y="588962"/>
            <a:ext cx="11287125" cy="5221288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Примерный перечень теоретических и научно-экспериментальных работ</a:t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области ИБ может включать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специальные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модели анализа процессов в бионических объектах,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использующихся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разработке перспективных технологий безопасности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техники;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нестационарные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самоорганизации групп БПЛА для выполнения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сбора информации и управления;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исследование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безопасности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социотехнических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сетей;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исследование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безопасности Интернет вещей;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 безопасности КИИ.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9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4" y="588962"/>
            <a:ext cx="11287125" cy="5221288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Перечень практических занятий и лабораторных работ</a:t>
            </a: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реализуемых в Центре (по направлению подготовки и всем специальностям в области ИБ) </a:t>
            </a: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основывается </a:t>
            </a: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требованиях ФГОС и примерных образовательных программ, в том числе на требованиях ФГОС по материально-техническому обеспечению </a:t>
            </a: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образовательного </a:t>
            </a: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9212" y="2559474"/>
            <a:ext cx="3107748" cy="429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22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4" y="588962"/>
            <a:ext cx="11287125" cy="5221288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400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2838450" y="2133600"/>
            <a:ext cx="4772025" cy="11811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деятельности Центра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52438" y="3733800"/>
            <a:ext cx="2986088" cy="11811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программ ДПО 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731418" y="4510412"/>
            <a:ext cx="2986088" cy="11811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Научная деятельность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7208043" y="3733800"/>
            <a:ext cx="2986088" cy="11811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со студентами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7" name="Стрелка углом 6"/>
          <p:cNvSpPr/>
          <p:nvPr/>
        </p:nvSpPr>
        <p:spPr bwMode="auto">
          <a:xfrm>
            <a:off x="1428750" y="2390775"/>
            <a:ext cx="1409700" cy="1343025"/>
          </a:xfrm>
          <a:prstGeom prst="bentArrow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pact" pitchFamily="34" charset="0"/>
            </a:endParaRPr>
          </a:p>
        </p:txBody>
      </p:sp>
      <p:sp>
        <p:nvSpPr>
          <p:cNvPr id="8" name="Стрелка вверх 7"/>
          <p:cNvSpPr/>
          <p:nvPr/>
        </p:nvSpPr>
        <p:spPr bwMode="auto">
          <a:xfrm>
            <a:off x="4922729" y="3314700"/>
            <a:ext cx="651354" cy="1194670"/>
          </a:xfrm>
          <a:prstGeom prst="upArrow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pact" pitchFamily="34" charset="0"/>
            </a:endParaRPr>
          </a:p>
        </p:txBody>
      </p:sp>
      <p:sp>
        <p:nvSpPr>
          <p:cNvPr id="10" name="Стрелка углом вверх 9"/>
          <p:cNvSpPr/>
          <p:nvPr/>
        </p:nvSpPr>
        <p:spPr bwMode="auto">
          <a:xfrm rot="16200000">
            <a:off x="7395510" y="2734392"/>
            <a:ext cx="1214373" cy="784442"/>
          </a:xfrm>
          <a:prstGeom prst="bentUp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mpact" pitchFamily="34" charset="0"/>
              </a:rPr>
              <a:t>Х</a:t>
            </a:r>
          </a:p>
        </p:txBody>
      </p:sp>
    </p:spTree>
    <p:extLst>
      <p:ext uri="{BB962C8B-B14F-4D97-AF65-F5344CB8AC3E}">
        <p14:creationId xmlns:p14="http://schemas.microsoft.com/office/powerpoint/2010/main" val="173562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4" y="588962"/>
            <a:ext cx="11287125" cy="522128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так?</a:t>
            </a:r>
            <a:endParaRPr lang="ru-RU" sz="2400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97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683478"/>
              </p:ext>
            </p:extLst>
          </p:nvPr>
        </p:nvGraphicFramePr>
        <p:xfrm>
          <a:off x="434975" y="646113"/>
          <a:ext cx="10961688" cy="6189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Документ" r:id="rId4" imgW="11042308" imgH="6231443" progId="Word.Document.12">
                  <p:embed/>
                </p:oleObj>
              </mc:Choice>
              <mc:Fallback>
                <p:oleObj name="Документ" r:id="rId4" imgW="11042308" imgH="62314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4975" y="646113"/>
                        <a:ext cx="10961688" cy="6189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696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494003"/>
              </p:ext>
            </p:extLst>
          </p:nvPr>
        </p:nvGraphicFramePr>
        <p:xfrm>
          <a:off x="836613" y="758825"/>
          <a:ext cx="10186291" cy="4752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cument" r:id="rId4" imgW="7967965" imgH="3686150" progId="Word.Document.8">
                  <p:embed/>
                </p:oleObj>
              </mc:Choice>
              <mc:Fallback>
                <p:oleObj name="Document" r:id="rId4" imgW="7967965" imgH="368615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6613" y="758825"/>
                        <a:ext cx="10186291" cy="47526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462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12788"/>
            <a:ext cx="10972800" cy="1954212"/>
          </a:xfrm>
        </p:spPr>
        <p:txBody>
          <a:bodyPr/>
          <a:lstStyle/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Использование возможностей создаваемых учебно-научных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производственных)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центров по проблемам ИБ на базе образовательных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организаций в федеральных округах для реализации ОПОП по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направлениям подготовки и специальностям высшего образования УГСН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853" y="3822120"/>
            <a:ext cx="9144793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79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41362"/>
            <a:ext cx="10972800" cy="3773487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ОСНОВАНИЯ ДЛЯ СОЗДАНИЯ ЦЕНТРОВ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9 протокола заседания Совета Безопасности РФ от 26 октября 2017 года, утв. Президентом Российской Федерации 5 ноября 2017 г. № Пр-2265, предложений Минобрнауки России по развитию образования в области информационной безопасности от 28 февраля 2018 года № МОН-П-1009 в Совет Безопасности РФ по выполнению вышеуказанного поручения, Решения Межведомственной комиссии по информационной безопасности Совета Безопасности РФ от 8 июня 2018 «О мерах по обеспечению реализации образовательных программ в области информационной безопасности».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3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41362"/>
            <a:ext cx="10972800" cy="5326063"/>
          </a:xfrm>
        </p:spPr>
        <p:txBody>
          <a:bodyPr/>
          <a:lstStyle/>
          <a:p>
            <a:pPr marL="360000" algn="l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Центра: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обучение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студентов и слушателей (курсы ДПО) навыкам практической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оценке защищенности различных систем и объектов;</a:t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проведение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межвузовских студенческих соревнований по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ИБ;</a:t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реализация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 ДПО по ИБ для преподавателей, реализующих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образовательные программы (ООП) в области ИБ;</a:t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проведение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теоретических и научно-экспериментальных работ в области ИБ;</a:t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проведение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практических работ по заказам внешних организаций в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соответствии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имеющимися лицензиями Центра:</a:t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проектирование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объектов в защищенном исполнении. Проектирование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защиты информации на объектах;</a:t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специальные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исследования технических средств по требованиям ФСТЭК России, ФСБ России;</a:t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специальные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проверки технических средств;</a:t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оборудование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объектов информатизации средствами защиты информации;</a:t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специальные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обследования выделенных (защищаемых) помещений.</a:t>
            </a:r>
          </a:p>
        </p:txBody>
      </p:sp>
    </p:spTree>
    <p:extLst>
      <p:ext uri="{BB962C8B-B14F-4D97-AF65-F5344CB8AC3E}">
        <p14:creationId xmlns:p14="http://schemas.microsoft.com/office/powerpoint/2010/main" val="344041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41362"/>
            <a:ext cx="10972800" cy="4440238"/>
          </a:xfrm>
        </p:spPr>
        <p:txBody>
          <a:bodyPr/>
          <a:lstStyle/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Примерный перечень теоретических и научно-экспериментальных работ в области ИБ может включать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разработку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методов обнаружения, предупреждения и ликвидации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последствий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компьютерных атак на информационные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ресурсы;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исследование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адаптивных методов постановки радиопомех по результатам измерения параметров побочных электромагнитных излучений технических средств обработки информации;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исследование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 создания защищенных абонентских пунктов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обработки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информации объектов вычислительной техники, подключаемых к сетям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общего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пользования в защищаемых (выделенных) помещениях;</a:t>
            </a:r>
          </a:p>
        </p:txBody>
      </p:sp>
    </p:spTree>
    <p:extLst>
      <p:ext uri="{BB962C8B-B14F-4D97-AF65-F5344CB8AC3E}">
        <p14:creationId xmlns:p14="http://schemas.microsoft.com/office/powerpoint/2010/main" val="29854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41362"/>
            <a:ext cx="10972800" cy="4440238"/>
          </a:xfrm>
        </p:spPr>
        <p:txBody>
          <a:bodyPr/>
          <a:lstStyle/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Примерный перечень теоретических и научно-экспериментальных работ в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области ИБ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 включать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разработку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методов защиты информации на основе помехоустойчивого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кодирования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структурно-алгоритмического преобразования информации;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разработку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индивидуальных комплексов безопасности на основе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нательных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сетей;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разработку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исследования перспективных бесконтактных интерфейсов;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разработку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технологии идентификации пользователя по биометрическим данным и методов бесконтактного управления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мехатронными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системами;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54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4" y="588962"/>
            <a:ext cx="11287125" cy="5545138"/>
          </a:xfrm>
        </p:spPr>
        <p:txBody>
          <a:bodyPr/>
          <a:lstStyle/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Примерный перечень теоретических и научно-экспериментальных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</a:t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области ИБ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 включать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синтез топологии сети и управление динамическими процессами на основе теории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перколяции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случайных графов путем реструктуризации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нестационарного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объекта;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методологии распознавания нейропсихологического воздействия на человека с использованием цифрового видеопотока данных, включающего вредоносную закладку;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вероятностно-статистические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и средства повышения эффективности защиты информации в каналах связи телекоммуникационных систем;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 свойств сетевого трафика с целью контроля целостности ин-формации, выявления попыток несанкционированного доступа в информационные системы, обнаружения вредоносных программ;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99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4" y="588962"/>
            <a:ext cx="11287125" cy="5221288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Примерный перечень теоретических и научно-экспериментальных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</a:t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области ИБ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 включать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методику </a:t>
            </a: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принятия решений управления отказами в распределенных системах на основе иерархического кластерного анализа в </a:t>
            </a: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условиях неопределенности</a:t>
            </a: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r>
              <a:rPr lang="ru-RU" sz="32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разработку </a:t>
            </a: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концепции защищенной операционной системы;</a:t>
            </a:r>
            <a:r>
              <a:rPr lang="ru-RU" sz="32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разработку защищенных баз данных и поисковых систем по выбранному списку параметров;</a:t>
            </a:r>
            <a:r>
              <a:rPr lang="ru-RU" sz="32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онтологический </a:t>
            </a: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подход к разработке информационных моделей для автоматизации и интеллектуализации систем управления;</a:t>
            </a:r>
            <a:r>
              <a:rPr lang="ru-RU" sz="32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закрытых информационных систем интеграции корпораций класса «Социальная сеть </a:t>
            </a:r>
            <a:r>
              <a:rPr lang="ru-RU" sz="2400" dirty="0" err="1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MRound</a:t>
            </a: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(для государственных учреждений);</a:t>
            </a:r>
            <a:r>
              <a:rPr lang="ru-RU" sz="32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71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4" y="588962"/>
            <a:ext cx="11287125" cy="5221288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Примерный перечень теоретических и научно-экспериментальных работ</a:t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области ИБ может включать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разработку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интеллектуальных методов и систем противодействия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информационным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войнам на основе интеллектуального анализа интернет контента и распознавания характерных сцен в видеопотоке телевизионных СМИ;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прогностические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интеллектуальные системы поддержки процессов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безопасности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общества, средних и малых групп людей, на основе анализа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разнородных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информационных каналов;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разработку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 дополненной реальности для индивидуальной защиты военнослужащих и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спецперсонала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перспективные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программные средства создания систем безопасности на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базе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открытого протокола IP;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61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">
  <a:themeElements>
    <a:clrScheme name="1_Default Design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pact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pact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Тема5" id="{3C00907A-A7AE-4651-A7ED-909F816B98CA}" vid="{01DDB2C5-CA7C-452C-977B-FE0B48B7CC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</TotalTime>
  <Words>127</Words>
  <Application>Microsoft Office PowerPoint</Application>
  <PresentationFormat>Широкоэкранный</PresentationFormat>
  <Paragraphs>18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Impact</vt:lpstr>
      <vt:lpstr>Times New Roman</vt:lpstr>
      <vt:lpstr>Тема5</vt:lpstr>
      <vt:lpstr>Документ</vt:lpstr>
      <vt:lpstr>Document</vt:lpstr>
      <vt:lpstr>ЭКСПЕРТНЫЙ ВЕБИНАР  по разъяснению и обсуждению разработанных ПООП  и проектов ФГОС 3++  по УГСН 10.00.00.</vt:lpstr>
      <vt:lpstr>Использование возможностей создаваемых учебно-научных (производственных) центров по проблемам ИБ на базе образовательных организаций в федеральных округах для реализации ОПОП по направлениям подготовки и специальностям высшего образования УГСН </vt:lpstr>
      <vt:lpstr>ОСНОВАНИЯ ДЛЯ СОЗДАНИЯ ЦЕНТРОВ п. 9 протокола заседания Совета Безопасности РФ от 26 октября 2017 года, утв. Президентом Российской Федерации 5 ноября 2017 г. № Пр-2265, предложений Минобрнауки России по развитию образования в области информационной безопасности от 28 февраля 2018 года № МОН-П-1009 в Совет Безопасности РФ по выполнению вышеуказанного поручения, Решения Межведомственной комиссии по информационной безопасности Совета Безопасности РФ от 8 июня 2018 «О мерах по обеспечению реализации образовательных программ в области информационной безопасности». </vt:lpstr>
      <vt:lpstr>                                       Основные направления деятельности Центра:            обучение студентов и слушателей (курсы ДПО) навыкам практической работы по оценке защищенности различных систем и объектов;            проведение межвузовских студенческих соревнований по ИБ;            реализация программ ДПО по ИБ для преподавателей, реализующих основные образовательные программы (ООП) в области ИБ;            проведение теоретических и научно-экспериментальных работ в области ИБ;            проведение практических работ по заказам внешних организаций в соответствии с имеющимися лицензиями Центра:           проектирование объектов в защищенном исполнении. Проектирование систем защиты информации на объектах;           специальные исследования технических средств по требованиям ФСТЭК России, ФСБ России;           специальные проверки технических средств;           оборудование объектов информатизации средствами защиты информации;                                             специальные обследования выделенных (защищаемых) помещений.</vt:lpstr>
      <vt:lpstr>Примерный перечень теоретических и научно-экспериментальных работ в области ИБ может включать:              разработку методов обнаружения, предупреждения и ликвидации последствий компьютерных атак на информационные ресурсы;              исследование адаптивных методов постановки радиопомех по результатам измерения параметров побочных электромагнитных излучений технических средств обработки информации;              исследование проблемы создания защищенных абонентских пунктов обработки информации объектов вычислительной техники, подключаемых к сетям общего пользования в защищаемых (выделенных) помещениях;</vt:lpstr>
      <vt:lpstr>Примерный перечень теоретических и научно-экспериментальных работ в области ИБ может включать:                  разработку методов защиты информации на основе помехоустойчивого кодирования и структурно-алгоритмического преобразования информации;                  разработку индивидуальных комплексов безопасности на основе нательных сетей;                 разработку и исследования перспективных бесконтактных интерфейсов;                 разработку технологии идентификации пользователя по биометрическим данным и методов бесконтактного управления мехатронными системами; </vt:lpstr>
      <vt:lpstr>Примерный перечень теоретических и научно-экспериментальных работ в области ИБ может включать:                  синтез топологии сети и управление динамическими процессами на основе теории перколяции и случайных графов путем реструктуризации нестационарного объекта; создание методологии распознавания нейропсихологического воздействия на человека с использованием цифрового видеопотока данных, включающего вредоносную закладку;                вероятностно-статистические методы и средства повышения эффективности защиты информации в каналах связи телекоммуникационных систем; исследование свойств сетевого трафика с целью контроля целостности ин-формации, выявления попыток несанкционированного доступа в информационные системы, обнаружения вредоносных программ; </vt:lpstr>
      <vt:lpstr>Примерный перечень теоретических и научно-экспериментальных работ в области ИБ может включать:              методику принятия решений управления отказами в распределенных системах на основе иерархического кластерного анализа в условиях неопределенности;            разработку концепции защищенной операционной системы; разработку защищенных баз данных и поисковых систем по выбранному списку параметров;            онтологический подход к разработке информационных моделей для автоматизации и интеллектуализации систем управления; создание закрытых информационных систем интеграции корпораций класса «Социальная сеть MRound» (для государственных учреждений); </vt:lpstr>
      <vt:lpstr>Примерный перечень теоретических и научно-экспериментальных работ в области ИБ может включать:                разработку интеллектуальных методов и систем противодействия информационным войнам на основе интеллектуального анализа интернет контента и распознавания характерных сцен в видеопотоке телевизионных СМИ;                прогностические интеллектуальные системы поддержки процессов безопасности общества, средних и малых групп людей, на основе анализа разнородных информационных каналов;                разработку систем дополненной реальности для индивидуальной защиты военнослужащих и спецперсонала;                перспективные программные средства создания систем безопасности на базе открытого протокола IP; </vt:lpstr>
      <vt:lpstr>Примерный перечень теоретических и научно-экспериментальных работ в области ИБ может включать:              специальные модели анализа процессов в бионических объектах, использующихся при разработке перспективных технологий безопасности человека и техники;              нестационарные методы самоорганизации групп БПЛА для выполнения задач сбора информации и управления;             исследование безопасности социотехнических сетей;             исследование безопасности Интернет вещей; исследование безопасности КИИ. </vt:lpstr>
      <vt:lpstr>Перечень практических занятий и лабораторных работ, реализуемых в Центре (по направлению подготовки и всем специальностям в области ИБ) основывается на требованиях ФГОС и примерных образовательных программ, в том числе на требованиях ФГОС по материально-техническому обеспечению образовательного процесса.</vt:lpstr>
      <vt:lpstr>Презентация PowerPoint</vt:lpstr>
      <vt:lpstr>Почему так?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ЭКСПЕРТНЫЙ ВЕБИНАР  по разъяснению и обсуждению разработанных ПООП  и проектов ФГОС 3++  по УГСН 10.00.00.</dc:title>
  <dc:creator>Владимир Лось</dc:creator>
  <cp:lastModifiedBy>Владимир Лось</cp:lastModifiedBy>
  <cp:revision>14</cp:revision>
  <dcterms:created xsi:type="dcterms:W3CDTF">2018-10-30T13:45:13Z</dcterms:created>
  <dcterms:modified xsi:type="dcterms:W3CDTF">2018-11-01T08:58:49Z</dcterms:modified>
</cp:coreProperties>
</file>