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8" r:id="rId2"/>
    <p:sldId id="274" r:id="rId3"/>
    <p:sldId id="282" r:id="rId4"/>
    <p:sldId id="275" r:id="rId5"/>
    <p:sldId id="276" r:id="rId6"/>
    <p:sldId id="268" r:id="rId7"/>
    <p:sldId id="267" r:id="rId8"/>
    <p:sldId id="261" r:id="rId9"/>
    <p:sldId id="270" r:id="rId10"/>
    <p:sldId id="269" r:id="rId11"/>
    <p:sldId id="277" r:id="rId12"/>
    <p:sldId id="266" r:id="rId13"/>
    <p:sldId id="278" r:id="rId14"/>
    <p:sldId id="279" r:id="rId15"/>
    <p:sldId id="280" r:id="rId16"/>
    <p:sldId id="281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B3A5"/>
    <a:srgbClr val="B2B2B2"/>
    <a:srgbClr val="FB5F5B"/>
    <a:srgbClr val="0000FF"/>
    <a:srgbClr val="66FF33"/>
    <a:srgbClr val="99FFCC"/>
    <a:srgbClr val="CCFFFF"/>
    <a:srgbClr val="66FFFF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>
      <p:cViewPr varScale="1">
        <p:scale>
          <a:sx n="147" d="100"/>
          <a:sy n="147" d="100"/>
        </p:scale>
        <p:origin x="-58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20"/>
      <c:rotY val="0"/>
      <c:perspective val="6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2838066534637924E-2"/>
          <c:w val="0.99131887240456962"/>
          <c:h val="0.76485498117147188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образовательные организации</c:v>
                </c:pt>
              </c:strCache>
            </c:strRef>
          </c:tx>
          <c:spPr>
            <a:solidFill>
              <a:srgbClr val="21B3A5"/>
            </a:solidFill>
          </c:spPr>
          <c:dLbls>
            <c:dLbl>
              <c:idx val="0"/>
              <c:layout>
                <c:manualLayout>
                  <c:x val="5.171260789802218E-3"/>
                  <c:y val="9.7570535323484031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32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6.70854843387094E-3"/>
                  <c:y val="7.370419787514902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36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1.1739959759274041E-2"/>
                  <c:y val="0.1230855819714728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44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4.3325601775282664E-3"/>
                  <c:y val="0.13773157552959106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49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-8.4071466668963809E-3"/>
                  <c:y val="0.1583986804152811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55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-6.7256934050517331E-3"/>
                  <c:y val="7.1544172607571968E-2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/>
                      <a:t>21</a:t>
                    </a:r>
                    <a:endParaRPr lang="en-US" sz="2400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32</c:v>
                </c:pt>
                <c:pt idx="1">
                  <c:v>36</c:v>
                </c:pt>
                <c:pt idx="2">
                  <c:v>44</c:v>
                </c:pt>
                <c:pt idx="3">
                  <c:v>49</c:v>
                </c:pt>
                <c:pt idx="4">
                  <c:v>55</c:v>
                </c:pt>
                <c:pt idx="5">
                  <c:v>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программы</c:v>
                </c:pt>
              </c:strCache>
            </c:strRef>
          </c:tx>
          <c:dLbls>
            <c:dLbl>
              <c:idx val="0"/>
              <c:layout>
                <c:manualLayout>
                  <c:x val="1.0062822650806349E-2"/>
                  <c:y val="5.4722191304894321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35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1.5767662258325493E-3"/>
                  <c:y val="6.0243061614497023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39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5.7332603036570136E-4"/>
                  <c:y val="5.7286575158380475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47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3.9168504971019051E-3"/>
                  <c:y val="5.520008345199808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51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6.8948823283628514E-3"/>
                  <c:y val="9.4109236117417866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104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6.6340676992901375E-3"/>
                  <c:y val="8.166163529828734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50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35</c:v>
                </c:pt>
                <c:pt idx="1">
                  <c:v>39</c:v>
                </c:pt>
                <c:pt idx="2">
                  <c:v>47</c:v>
                </c:pt>
                <c:pt idx="3">
                  <c:v>51</c:v>
                </c:pt>
                <c:pt idx="4">
                  <c:v>104</c:v>
                </c:pt>
                <c:pt idx="5">
                  <c:v>50</c:v>
                </c:pt>
              </c:numCache>
            </c:numRef>
          </c:val>
        </c:ser>
        <c:shape val="cylinder"/>
        <c:axId val="87464960"/>
        <c:axId val="87466752"/>
        <c:axId val="86658112"/>
      </c:bar3DChart>
      <c:catAx>
        <c:axId val="874649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87466752"/>
        <c:crosses val="autoZero"/>
        <c:auto val="1"/>
        <c:lblAlgn val="ctr"/>
        <c:lblOffset val="100"/>
      </c:catAx>
      <c:valAx>
        <c:axId val="87466752"/>
        <c:scaling>
          <c:orientation val="minMax"/>
        </c:scaling>
        <c:delete val="1"/>
        <c:axPos val="l"/>
        <c:numFmt formatCode="General" sourceLinked="1"/>
        <c:tickLblPos val="none"/>
        <c:crossAx val="87464960"/>
        <c:crosses val="autoZero"/>
        <c:crossBetween val="between"/>
      </c:valAx>
      <c:serAx>
        <c:axId val="86658112"/>
        <c:scaling>
          <c:orientation val="minMax"/>
        </c:scaling>
        <c:delete val="1"/>
        <c:axPos val="b"/>
        <c:tickLblPos val="none"/>
        <c:crossAx val="87466752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sz="21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100" baseline="0"/>
            </a:pPr>
            <a:endParaRPr lang="ru-RU"/>
          </a:p>
        </c:txPr>
      </c:legendEntry>
      <c:layout>
        <c:manualLayout>
          <c:xMode val="edge"/>
          <c:yMode val="edge"/>
          <c:x val="4.1025353884056495E-2"/>
          <c:y val="0.10261497656222422"/>
          <c:w val="0.84617454427639482"/>
          <c:h val="0.133179840550902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D9B8E-EAB5-4646-927D-EDE7B370F598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371CE-F285-4CE1-A656-44F080E6D9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A84B-445F-4003-B555-AB65E54E4DB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A84B-445F-4003-B555-AB65E54E4DB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371CE-F285-4CE1-A656-44F080E6D95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371CE-F285-4CE1-A656-44F080E6D95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371CE-F285-4CE1-A656-44F080E6D95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2AB-9A36-4033-8A31-486F281133D2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D8303-F755-4345-9635-A6D4780C1C5E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F38E1-4123-4F64-B261-7B428301EB51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649E-7387-4CDD-A1BA-7CA54D4955AA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1550-C996-49EC-B272-8F80F2DB1E3D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4198-FAD4-4C50-A2C0-B1908FE66076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B5A-3501-4CD1-9F6F-E35BD51DC564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E9A39-5CB2-4235-B271-3311DD393AEC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C8382-F3C6-40C5-9DE8-027C0E4BD921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D91C9-45E6-4208-9DD5-4EBA7B3D80AC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AA540-CC82-442B-8A9B-3293F23132F7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0BFE1-DCA4-492C-AB88-C550B504BF02}" type="datetime1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995936" y="36018"/>
            <a:ext cx="864096" cy="1017974"/>
            <a:chOff x="3987" y="-2"/>
            <a:chExt cx="1145" cy="1482"/>
          </a:xfrm>
        </p:grpSpPr>
        <p:pic>
          <p:nvPicPr>
            <p:cNvPr id="9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156896" y="4011910"/>
            <a:ext cx="4987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Глазов Андрей Валерьевич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ФСТЭК России по Центральному федеральному округу</a:t>
            </a:r>
            <a:endParaRPr lang="ru-RU" sz="1600" b="1" i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1071552"/>
            <a:ext cx="8280920" cy="31195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исполнения полномочий Управления ФСТЭК России по Центральному федеральному округу по методическому руководству подготовкой, профессиональной переподготовкой и повышением квалификации специалистов, работающих в области </a:t>
            </a:r>
          </a:p>
          <a:p>
            <a:pPr algn="ctr">
              <a:lnSpc>
                <a:spcPts val="3400"/>
              </a:lnSpc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ПД ИТР и ТЗИ, обеспечения безопасности значимых объектов КИИ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10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9650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Сведения о наличии подразделений (штатных специалистов)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ПД ИТР и ТЗИ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910829"/>
            <a:ext cx="8229600" cy="368379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200" dirty="0" smtClean="0"/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79" y="750081"/>
          <a:ext cx="8786876" cy="3964807"/>
        </p:xfrm>
        <a:graphic>
          <a:graphicData uri="http://schemas.openxmlformats.org/drawingml/2006/table">
            <a:tbl>
              <a:tblPr/>
              <a:tblGrid>
                <a:gridCol w="645533"/>
                <a:gridCol w="2940575"/>
                <a:gridCol w="823096"/>
                <a:gridCol w="1094418"/>
                <a:gridCol w="1094418"/>
                <a:gridCol w="1094418"/>
                <a:gridCol w="1094418"/>
              </a:tblGrid>
              <a:tr h="100841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Федеральный орган исполнительной власти, государственная корпорация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Структурное подразделение (количество)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Штатные специалисты (количество сотрудников)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5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 штату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 наличии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По штату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 наличии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Минпромторг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России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245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Госкорпорация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Роскосмос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93,5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17,5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11,5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Госкорпорация «Ростех»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335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36,5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Прочие организации, не имеющие ведомственной принадлежности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921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192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891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670,5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82,5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69,5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78" marR="667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78709"/>
            <a:ext cx="8715436" cy="3536181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на отдельных предприятиях подразделения по ПД ИТР и ТЗИ не укомплектованы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штатные специалисты не имеют образования в области информационной безопасности</a:t>
            </a: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на отдельных предприятиях назначение на должность и освобождение от должности руководителей подразделений по защите информации производится без согласования с Управлением ФСТЭК России по Центральному федеральному округу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11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322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ходе контрольных проверок Управлением ФСТЭК России по ЦФО состояния работ по ПД ИТР и ТЗИ в организациях выявлены следующие недостатки: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17973"/>
            <a:ext cx="9144000" cy="4125527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numCol="2">
            <a:normAutofit fontScale="70000" lnSpcReduction="20000"/>
          </a:bodyPr>
          <a:lstStyle/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НИУ «Белгородский государственный университет»;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ФГБОУ ВО «БГТУ», г. Брянск;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Владимирский государственный университет </a:t>
            </a:r>
            <a:b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 А.Г. и Н.Г.Столетовых;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Калужский филиал «МГТУ им. Н.Э.Баумана»;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Курская академия государственной и муниципальной службы;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«Курский государственный университет»;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Юго-Западный государственный университет, </a:t>
            </a:r>
            <a:b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Курск;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Московская гуманитарно-техническая академия;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НИУ «МАИ»;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Московский политехнический университет;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Московский государственный лингвистический университет;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МГТУ ГА;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НИУ «МГТУ им. Н.Э.Баумана»;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Московский государственный университет геодезии и картографии;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ФГАО ВО «МФТИ»;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ЧУ ВО «МФЮА»;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НИУ «МЭИ»;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НИУ «ВШЭ»;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НИЯУ «МИФИ»;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«РГГУ»;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«РГСУ»;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«РЭУ им. Г.В.Плеханова»;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Финансовый университет при Правительстве РФ;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Московский технический университет связи и информатики;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ВО Московской обл. «Технологический университет» (МГОТУ);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«Орловский государственный университет им. И.С.Тургенева»;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«Рязанский государственный радиотехнический университет»;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ТГТУ, г. Тамбов; 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Тамбовский государственный университет </a:t>
            </a:r>
            <a:b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 Г.Р.Державина;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 Тульский государственный университет;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ЧОО ВО - ассоциация «Тульский университет»;</a:t>
            </a:r>
          </a:p>
          <a:p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«Ярославский государственный университет им. Демидова</a:t>
            </a:r>
          </a:p>
          <a:p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12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3229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Образовательные организации не предоставившие или предоставившие не в полном объеме сведения по формированию аналитического прогноза по укомплектованию подразделений по ОБЗО КИИ, ПД ИТР и ТЗИ подготовленными кадрами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642910" y="642924"/>
            <a:ext cx="7992888" cy="589364"/>
          </a:xfrm>
          <a:prstGeom prst="roundRect">
            <a:avLst/>
          </a:prstGeom>
          <a:solidFill>
            <a:srgbClr val="99FFCC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ts val="2100"/>
              </a:lnSpc>
            </a:pP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Управления по вопросам методического руководства подготовкой, переподготовкой и повышением квалификации специалистов в области информационной безопасности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1607337"/>
            <a:ext cx="2638076" cy="489902"/>
          </a:xfrm>
          <a:prstGeom prst="roundRect">
            <a:avLst/>
          </a:prstGeom>
          <a:solidFill>
            <a:srgbClr val="99FFCC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Рассмотрение поступивших программ переподготовки и повышения квалификации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214942" y="1607337"/>
            <a:ext cx="2786050" cy="478359"/>
          </a:xfrm>
          <a:prstGeom prst="roundRect">
            <a:avLst/>
          </a:prstGeom>
          <a:solidFill>
            <a:srgbClr val="99FFCC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ts val="1600"/>
              </a:lnSpc>
            </a:pPr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Информационное взаимодействие с учреждениями и организациями </a:t>
            </a:r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2174670" y="897115"/>
            <a:ext cx="267467" cy="104497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-18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методического руководства подготовкой, переподготовкой и повышением квалификации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6389512" y="897115"/>
            <a:ext cx="267467" cy="104497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3568" y="2196701"/>
            <a:ext cx="3168352" cy="2571768"/>
          </a:xfrm>
          <a:prstGeom prst="roundRect">
            <a:avLst>
              <a:gd name="adj" fmla="val 10465"/>
            </a:avLst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36000" rIns="36000" bIns="36000" rtlCol="0" anchor="t" anchorCtr="0"/>
          <a:lstStyle/>
          <a:p>
            <a:pPr algn="ctr">
              <a:lnSpc>
                <a:spcPts val="1400"/>
              </a:lnSpc>
              <a:spcAft>
                <a:spcPts val="120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2018 год</a:t>
            </a:r>
          </a:p>
          <a:p>
            <a:pPr>
              <a:lnSpc>
                <a:spcPts val="1400"/>
              </a:lnSpc>
              <a:spcAft>
                <a:spcPts val="60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 Управление поступило учебных программ                     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из них:</a:t>
            </a: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повышение квалификации  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pPr>
              <a:lnSpc>
                <a:spcPts val="1400"/>
              </a:lnSpc>
              <a:spcAft>
                <a:spcPts val="120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проф. переподготовки           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После рассмотрения :</a:t>
            </a: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возвращены на доработку   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представлены на согласование</a:t>
            </a:r>
          </a:p>
          <a:p>
            <a:pPr>
              <a:lnSpc>
                <a:spcPts val="1400"/>
              </a:lnSpc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ФСТЭК России                      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214942" y="2196701"/>
            <a:ext cx="3000396" cy="2571768"/>
          </a:xfrm>
          <a:prstGeom prst="roundRect">
            <a:avLst>
              <a:gd name="adj" fmla="val 10465"/>
            </a:avLst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36000" rIns="36000" bIns="36000" rtlCol="0" anchor="t"/>
          <a:lstStyle/>
          <a:p>
            <a:pPr algn="just"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Взаимодействие с региональным отделением учебно-методического объединения вузов по образованию в области информационной безопасности Центрального федерального округа:</a:t>
            </a:r>
          </a:p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Участие в работе Пленума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Сбор с преподавателями вузов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Рабочее совещание Совета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с вузами ЦФО по проблемным вопросам          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1100" dirty="0" smtClean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13</a:t>
            </a:fld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357158" y="803659"/>
          <a:ext cx="8358246" cy="3911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Сведения о рассмотренных программах профессиональной переподготовки и повышения квалификации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14</a:t>
            </a:fld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8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Проблемные вопросы в сфере подготовки специалистов в области информационной безопасности</a:t>
            </a:r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21600"/>
            <a:ext cx="8229600" cy="291632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Применяемая материально-техническая и методическая база реализации образовательных программ не в полной мере отвечает современному научно-техническому уровню развития информационных технологий.</a:t>
            </a:r>
          </a:p>
          <a:p>
            <a:pPr algn="just"/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Слабые знания нормативных, правовых и методических документов используемых при разработке учебных программ.</a:t>
            </a:r>
          </a:p>
          <a:p>
            <a:pPr algn="just"/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Низкий уровень преподаваемых знаний и практических навыков от требований современных нормативных, правовых и методических документов.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15</a:t>
            </a:fld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916486" y="36018"/>
            <a:ext cx="1143008" cy="1017974"/>
            <a:chOff x="3987" y="-2"/>
            <a:chExt cx="1145" cy="1482"/>
          </a:xfrm>
        </p:grpSpPr>
        <p:pic>
          <p:nvPicPr>
            <p:cNvPr id="9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1071552"/>
            <a:ext cx="9144000" cy="358046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исполнения полномочий Управления ФСТЭК России по Центральному федеральному округу по методическому руководству подготовкой, профессиональной переподготовкой и повышением квалификации специалистов, работающих в области </a:t>
            </a:r>
          </a:p>
          <a:p>
            <a:pPr algn="ctr">
              <a:lnSpc>
                <a:spcPts val="3400"/>
              </a:lnSpc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ПД ИТР и ТЗИ, обеспечения безопасности значимых объектов КИИ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36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Источники угроз направленные на нанесение ущерба России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147392322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125131"/>
            <a:ext cx="3924356" cy="162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85720" y="3161114"/>
            <a:ext cx="4643470" cy="135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Разведывательная и иная деятельность специальных служб и организаций иностранных </a:t>
            </a:r>
            <a:r>
              <a:rPr lang="ru-RU" sz="2000" b="1" dirty="0" smtClean="0">
                <a:cs typeface="Times New Roman" pitchFamily="18" charset="0"/>
              </a:rPr>
              <a:t>государств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2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3161114"/>
            <a:ext cx="3286148" cy="135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Противоправная деятельность внутренних злоумышленников и преступных сообществ</a:t>
            </a:r>
            <a:endParaRPr lang="ru-RU" sz="2000" b="1" dirty="0"/>
          </a:p>
        </p:txBody>
      </p:sp>
      <p:pic>
        <p:nvPicPr>
          <p:cNvPr id="9" name="Рисунок 8" descr="Konfedentcialno_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125130"/>
            <a:ext cx="3600450" cy="1620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347789" y="2009777"/>
            <a:ext cx="828675" cy="60364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22" name="Заголовок 2"/>
          <p:cNvSpPr txBox="1">
            <a:spLocks/>
          </p:cNvSpPr>
          <p:nvPr/>
        </p:nvSpPr>
        <p:spPr>
          <a:xfrm>
            <a:off x="0" y="107139"/>
            <a:ext cx="9144000" cy="4822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Сфера или область деятельности, в которой функционируют объекты КИИ: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3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ИНТЕРНЕТ ИЗДАНИЕ: Время подготовиться к кибератаке на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696503"/>
            <a:ext cx="7560000" cy="4274885"/>
          </a:xfrm>
          <a:prstGeom prst="rect">
            <a:avLst/>
          </a:prstGeom>
        </p:spPr>
      </p:pic>
      <p:pic>
        <p:nvPicPr>
          <p:cNvPr id="10" name="Рисунок 9" descr="Как развивалась энергоинфраструктура региона с 1960-х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535767"/>
            <a:ext cx="1692000" cy="1128805"/>
          </a:xfrm>
          <a:prstGeom prst="rect">
            <a:avLst/>
          </a:prstGeom>
        </p:spPr>
      </p:pic>
      <p:pic>
        <p:nvPicPr>
          <p:cNvPr id="11" name="Рисунок 10" descr="В России принят пакет законопроектов «О &lt;strong&gt;критической&lt;/strong&gt;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546" y="696503"/>
            <a:ext cx="1800000" cy="1167844"/>
          </a:xfrm>
          <a:prstGeom prst="rect">
            <a:avLst/>
          </a:prstGeom>
        </p:spPr>
      </p:pic>
      <p:pic>
        <p:nvPicPr>
          <p:cNvPr id="12" name="Рисунок 11" descr="tatenergo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696501"/>
            <a:ext cx="1548000" cy="1369051"/>
          </a:xfrm>
          <a:prstGeom prst="rect">
            <a:avLst/>
          </a:prstGeom>
        </p:spPr>
      </p:pic>
      <p:pic>
        <p:nvPicPr>
          <p:cNvPr id="13" name="Рисунок 12" descr="Энергетика - АклимаростехАклимаростех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6512" y="535767"/>
            <a:ext cx="2500317" cy="1314449"/>
          </a:xfrm>
          <a:prstGeom prst="rect">
            <a:avLst/>
          </a:prstGeom>
        </p:spPr>
      </p:pic>
      <p:pic>
        <p:nvPicPr>
          <p:cNvPr id="14" name="Рисунок 13" descr="Мастер Строй » &lt;strong&gt;Объекты&lt;/strong&gt; энергетической отрасли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768073"/>
            <a:ext cx="1692000" cy="1141876"/>
          </a:xfrm>
          <a:prstGeom prst="rect">
            <a:avLst/>
          </a:prstGeom>
        </p:spPr>
      </p:pic>
      <p:pic>
        <p:nvPicPr>
          <p:cNvPr id="15" name="Рисунок 14" descr="Аналог &lt;strong&gt;объекта&lt;/strong&gt; для строительства &lt;strong&gt;грэс&lt;/strong&gt; образцы смет ...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3000378"/>
            <a:ext cx="1908000" cy="855221"/>
          </a:xfrm>
          <a:prstGeom prst="rect">
            <a:avLst/>
          </a:prstGeom>
        </p:spPr>
      </p:pic>
      <p:pic>
        <p:nvPicPr>
          <p:cNvPr id="16" name="Рисунок 15" descr="В России принята новая схема размещения энергетических ...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964791"/>
            <a:ext cx="1800000" cy="935598"/>
          </a:xfrm>
          <a:prstGeom prst="rect">
            <a:avLst/>
          </a:prstGeom>
        </p:spPr>
      </p:pic>
      <p:pic>
        <p:nvPicPr>
          <p:cNvPr id="17" name="Рисунок 16" descr="Three Theses on Information Security Issues - Digital Report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488" y="1982387"/>
            <a:ext cx="3240000" cy="1641385"/>
          </a:xfrm>
          <a:prstGeom prst="rect">
            <a:avLst/>
          </a:prstGeom>
        </p:spPr>
      </p:pic>
      <p:pic>
        <p:nvPicPr>
          <p:cNvPr id="18" name="Рисунок 17" descr="Проектирование, строительство &lt;strong&gt;и&lt;/strong&gt; реконструкция &lt;strong&gt;объектов&lt;/strong&gt; ...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488" y="3804055"/>
            <a:ext cx="3360568" cy="1135872"/>
          </a:xfrm>
          <a:prstGeom prst="rect">
            <a:avLst/>
          </a:prstGeom>
        </p:spPr>
      </p:pic>
      <p:pic>
        <p:nvPicPr>
          <p:cNvPr id="19" name="Рисунок 18" descr="Уренгойская &lt;strong&gt;ГРЭС&lt;/strong&gt;. Электростанция на вечной мерзлоте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2330" y="2250280"/>
            <a:ext cx="1800000" cy="1199999"/>
          </a:xfrm>
          <a:prstGeom prst="rect">
            <a:avLst/>
          </a:prstGeom>
        </p:spPr>
      </p:pic>
      <p:pic>
        <p:nvPicPr>
          <p:cNvPr id="20" name="Рисунок 19" descr="Атмосферостойкие покрытия, огнезащитные краски ...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5206" y="3589742"/>
            <a:ext cx="1656000" cy="11090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8709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Недостаточная защищенность информационных ресурсов может привести к утечке важнейшей политической, экономической, научной или военной информации</a:t>
            </a:r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347614"/>
            <a:ext cx="6264696" cy="337544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4</a:t>
            </a:fld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факторы возникновения новых угроз в информационной сфере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0817"/>
            <a:ext cx="8229600" cy="3683806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Наряду с наращиванием возможностей иностранными спецслужбами основными факторами, определяющими возникновение новых угроз в информационной сфере, являются: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- усиление значимости информации и информационных ресурсов в политике, экономике и конкурентной борьбе;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- глобализация информационного пространства, основу которого составляют федеральные и региональные государственные информационные системы, а также корпоративные сети крупнейших российских компаний;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- повсеместное использование гражданами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интернет-технологий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Совершенно очевидно, что в этих условиях важнейшей деятельностью по предотвращению угроз национальной безопасности, является техническая защита информации, а, следовательно, и подготовка специалистов для этой сферы деятельности.</a:t>
            </a:r>
          </a:p>
          <a:p>
            <a:pPr algn="just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5</a:t>
            </a:fld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858016" y="4768469"/>
            <a:ext cx="2133600" cy="273844"/>
          </a:xfrm>
        </p:spPr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6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93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Решения совещаний совета безопасности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589346"/>
            <a:ext cx="4143404" cy="75009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Стратегия национальной безопасности Российской Федерации до 2020 года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43438" y="589346"/>
            <a:ext cx="4357718" cy="75009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Доктрина информационной безопасности Российской Федерации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1607337"/>
            <a:ext cx="7929618" cy="428628"/>
          </a:xfrm>
          <a:prstGeom prst="rect">
            <a:avLst/>
          </a:prstGeom>
          <a:solidFill>
            <a:srgbClr val="FB5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Кадровое обеспечение – важнейшее направление обеспечения деятельности в области информационной безопасности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2143122"/>
            <a:ext cx="4000528" cy="8572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Выездные совещания Секретаря Совета Безопасности 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(г. Горно-Алтайск, 28.10.2014)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(г. Астрахань, 14.05.2015)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28" y="2143122"/>
            <a:ext cx="3857652" cy="8572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Оперативные совещания Совета Безопасности 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(09.04.2015    23.07.2015)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2844" y="3268270"/>
            <a:ext cx="2500330" cy="37505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Протокольные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28926" y="3268271"/>
            <a:ext cx="3357586" cy="53578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Поручения Правительства Российской Федерации от 07.08.2015</a:t>
            </a:r>
            <a:endParaRPr lang="ru-RU" sz="1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72264" y="3268270"/>
            <a:ext cx="2428892" cy="37505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Протокольное решение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2910" y="4071948"/>
            <a:ext cx="3643338" cy="9644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 мер по формированию прогноза баланса трудовых ресурсов и прогноза подготовки кадров в области информационной безопасности</a:t>
            </a:r>
            <a:endParaRPr lang="ru-RU" sz="1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14876" y="4071948"/>
            <a:ext cx="3571900" cy="964413"/>
          </a:xfrm>
          <a:prstGeom prst="roundRect">
            <a:avLst/>
          </a:prstGeom>
          <a:solidFill>
            <a:srgbClr val="FB5F5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Концепция развития кадрового обеспечения в области информационной безопасности в Российской Федерации на долгосрочную перспективу</a:t>
            </a:r>
          </a:p>
        </p:txBody>
      </p:sp>
      <p:sp>
        <p:nvSpPr>
          <p:cNvPr id="28" name="Стрелка вниз 27"/>
          <p:cNvSpPr/>
          <p:nvPr/>
        </p:nvSpPr>
        <p:spPr>
          <a:xfrm>
            <a:off x="1928794" y="1339444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6572264" y="1339444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142976" y="3000378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357818" y="3000378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7786710" y="3000378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3357554" y="3804055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5357818" y="3804055"/>
            <a:ext cx="720000" cy="267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446602"/>
            <a:ext cx="500066" cy="4822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1115616" y="2067694"/>
            <a:ext cx="7385474" cy="1123712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Полномочия (п.8 пп.41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Осуществляет методическое руководство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подготовкой, переподготовкой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повышением квалификации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специалистов, работающих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области обеспечения безопасности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значимых объектов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критической информационной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инфраструктуры, противодействия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техническим разведкам и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технической защиты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информации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15616" y="3219822"/>
            <a:ext cx="7416824" cy="1328023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Права (п.9 пп.17)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Осуществляет контроль квалификационных требований специалистов, работающих в области обеспечения безопасности значимых объектов критической информационной инфраструктуры, ПД ИТР и ТЗИ, а также  принимает на рассмотрение примерные дополнительные профессиональные программы в области информационной безопасности, в части касающейся обеспечения безопасности значимых объектов критической информационной инфраструктуры, ПД ИТР и ТЗИ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428596" y="1768073"/>
            <a:ext cx="714380" cy="1500198"/>
          </a:xfrm>
          <a:prstGeom prst="curvedRightArrow">
            <a:avLst>
              <a:gd name="adj1" fmla="val 25000"/>
              <a:gd name="adj2" fmla="val 5202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>
            <a:off x="142844" y="1446601"/>
            <a:ext cx="1000132" cy="27325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858016" y="4768469"/>
            <a:ext cx="2133600" cy="273844"/>
          </a:xfrm>
        </p:spPr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7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22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Особенности исполнения полномочий ФСТЭК России по профессиональной переподготовке и повышению квалификации специалистов в области информационной безопасности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(Указ Президента Российской Федерации от 16 августа 2005 г. № 1085)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347614"/>
            <a:ext cx="7344816" cy="696521"/>
          </a:xfrm>
          <a:prstGeom prst="round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ФСТЭК России </a:t>
            </a:r>
          </a:p>
          <a:p>
            <a:pPr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(Управление ФСТЭК России по ЦФО)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251520" y="4083918"/>
            <a:ext cx="8591940" cy="70207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Заседание КИБ Совета при полномочном представителе Президента Российской Федерации в Центральном федеральном округе по информационной безопасности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(20 апреля 2018 г., г. Калуга)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8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759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работе Совета Безопасности и  комиссии по информационной безопасности Совета полномочного представителя Президента Российской Федерации в Центральном федеральном округе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221600"/>
            <a:ext cx="8568952" cy="324036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Совещание Совета Безопасности Российской Федерации  (16 августа 2017 г., г. Рязань)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599642"/>
            <a:ext cx="8568952" cy="113412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</a:pP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Рекомендовать </a:t>
            </a:r>
            <a:r>
              <a:rPr lang="ru-RU" sz="1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Минобрнауки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России проработать до 1 марта 2018 г. вопрос выделения дополнительных квот субъектам Российской Федерации для подготовки кадров в области обеспечения информационной безопасности, а также проработать вопрос совершенствования механизмов закрепления выпускников образовательных учреждений высшего образования, обучающихся за государственный счет по специальностям в данной области, в органах государственной власти субъектов Российской Федерации и органах местного самоуправления.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1520" y="2787774"/>
            <a:ext cx="8568952" cy="10801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</a:pP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Организовать до 1 декабря 2017 г. дополнительное обучение (подготовку, профессиональную переподготовку, повышение квалификации) сотрудников подразделений по защите информации и должностных лиц, ответственных за вопросы защиты информации в органах государственной власти субъектов Российской Федерации, включая администраторов безопасности информационных систем в соответствии с правилами, утвержденными постановлением Правительства Российской Федерации </a:t>
            </a:r>
            <a:b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 6 мая 2016 г. № 399.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500298" y="910817"/>
            <a:ext cx="4000528" cy="75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ts val="1800"/>
              </a:lnSpc>
              <a:spcBef>
                <a:spcPct val="0"/>
              </a:spcBef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Руководством Управления принято участие в заседаниях КИБ в субъектах Российской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Федерации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0800000" flipV="1">
            <a:off x="4857752" y="2766546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Брянская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(июнь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0800000" flipV="1">
            <a:off x="2500298" y="2766546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Смоленская обл. </a:t>
            </a:r>
          </a:p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(май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82" y="4339841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Костромская обл.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(июнь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7864" y="4443958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Тамбовская обл.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(июнь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282" y="2464594"/>
            <a:ext cx="1980000" cy="5309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>
              <a:lnSpc>
                <a:spcPts val="1500"/>
              </a:lnSpc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Московская обл.</a:t>
            </a:r>
          </a:p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(апрель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3636" y="4500577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Московская обл.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(июль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1980000" cy="273844"/>
          </a:xfrm>
        </p:spPr>
        <p:txBody>
          <a:bodyPr/>
          <a:lstStyle/>
          <a:p>
            <a:fld id="{725C68B6-61C2-468F-89AB-4B9F7531AA68}" type="slidenum">
              <a:rPr lang="ru-RU" sz="2000" b="1" smtClean="0">
                <a:solidFill>
                  <a:srgbClr val="FF0000"/>
                </a:solidFill>
              </a:rPr>
              <a:pPr/>
              <a:t>9</a:t>
            </a:fld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366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работе комиссий по информационной безопасности субъектов Российской Федерации в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Центральном федеральном округе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Брянск об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768073"/>
            <a:ext cx="1980000" cy="1113750"/>
          </a:xfrm>
          <a:prstGeom prst="rect">
            <a:avLst/>
          </a:prstGeom>
        </p:spPr>
      </p:pic>
      <p:pic>
        <p:nvPicPr>
          <p:cNvPr id="17" name="Рисунок 16" descr="Владим об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1393024"/>
            <a:ext cx="1980000" cy="1114745"/>
          </a:xfrm>
          <a:prstGeom prst="rect">
            <a:avLst/>
          </a:prstGeom>
        </p:spPr>
      </p:pic>
      <p:pic>
        <p:nvPicPr>
          <p:cNvPr id="21" name="Рисунок 20" descr="Костр об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375427"/>
            <a:ext cx="1980000" cy="991934"/>
          </a:xfrm>
          <a:prstGeom prst="rect">
            <a:avLst/>
          </a:prstGeom>
        </p:spPr>
      </p:pic>
      <p:pic>
        <p:nvPicPr>
          <p:cNvPr id="22" name="Рисунок 21" descr="Мос обл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393023"/>
            <a:ext cx="1980000" cy="1109167"/>
          </a:xfrm>
          <a:prstGeom prst="rect">
            <a:avLst/>
          </a:prstGeom>
        </p:spPr>
      </p:pic>
      <p:pic>
        <p:nvPicPr>
          <p:cNvPr id="23" name="Рисунок 22" descr="Смол обл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00298" y="1875230"/>
            <a:ext cx="1980000" cy="983070"/>
          </a:xfrm>
          <a:prstGeom prst="rect">
            <a:avLst/>
          </a:prstGeom>
        </p:spPr>
      </p:pic>
      <p:pic>
        <p:nvPicPr>
          <p:cNvPr id="24" name="Рисунок 23" descr="Мос обл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3429006"/>
            <a:ext cx="1980000" cy="1109168"/>
          </a:xfrm>
          <a:prstGeom prst="rect">
            <a:avLst/>
          </a:prstGeom>
        </p:spPr>
      </p:pic>
      <p:pic>
        <p:nvPicPr>
          <p:cNvPr id="25" name="Рисунок 24" descr="Тамб обл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47864" y="3507854"/>
            <a:ext cx="1980000" cy="9652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0800000" flipV="1">
            <a:off x="7000892" y="2391497"/>
            <a:ext cx="1980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Владимирская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(июнь 2018 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</TotalTime>
  <Words>1037</Words>
  <Application>Microsoft Office PowerPoint</Application>
  <PresentationFormat>Экран (16:9)</PresentationFormat>
  <Paragraphs>202</Paragraphs>
  <Slides>16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Источники угроз направленные на нанесение ущерба России</vt:lpstr>
      <vt:lpstr>Слайд 3</vt:lpstr>
      <vt:lpstr>Недостаточная защищенность информационных ресурсов может привести к утечке важнейшей политической, экономической, научной или военной информации</vt:lpstr>
      <vt:lpstr>Основные факторы возникновения новых угроз в информационной сфере</vt:lpstr>
      <vt:lpstr>Решения совещаний совета безопасности</vt:lpstr>
      <vt:lpstr>Особенности исполнения полномочий ФСТЭК России по профессиональной переподготовке и повышению квалификации специалистов в области информационной безопасности  (Указ Президента Российской Федерации от 16 августа 2005 г. № 1085)</vt:lpstr>
      <vt:lpstr>Участие в работе Совета Безопасности и  комиссии по информационной безопасности Совета полномочного представителя Президента Российской Федерации в Центральном федеральном округе</vt:lpstr>
      <vt:lpstr>Участие в работе комиссий по информационной безопасности субъектов Российской Федерации в  Центральном федеральном округе</vt:lpstr>
      <vt:lpstr>Сведения о наличии подразделений (штатных специалистов)  по ПД ИТР и ТЗИ</vt:lpstr>
      <vt:lpstr>В ходе контрольных проверок Управлением ФСТЭК России по ЦФО состояния работ по ПД ИТР и ТЗИ в организациях выявлены следующие недостатки:</vt:lpstr>
      <vt:lpstr>Образовательные организации не предоставившие или предоставившие не в полном объеме сведения по формированию аналитического прогноза по укомплектованию подразделений по ОБЗО КИИ, ПД ИТР и ТЗИ подготовленными кадрами</vt:lpstr>
      <vt:lpstr>Слайд 13</vt:lpstr>
      <vt:lpstr>Сведения о рассмотренных программах профессиональной переподготовки и повышения квалификации</vt:lpstr>
      <vt:lpstr>Проблемные вопросы в сфере подготовки специалистов в области информационной безопасности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принятых к рассмотрению проектов учебных программ Управлением ФСТЭК России по ЦФО в период 2016-2018 г.г.</dc:title>
  <cp:lastModifiedBy>Лектор</cp:lastModifiedBy>
  <cp:revision>244</cp:revision>
  <dcterms:modified xsi:type="dcterms:W3CDTF">2018-09-13T05:36:28Z</dcterms:modified>
</cp:coreProperties>
</file>