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7" r:id="rId2"/>
    <p:sldId id="274" r:id="rId3"/>
    <p:sldId id="258" r:id="rId4"/>
    <p:sldId id="273" r:id="rId5"/>
    <p:sldId id="262" r:id="rId6"/>
    <p:sldId id="263" r:id="rId7"/>
    <p:sldId id="259" r:id="rId8"/>
    <p:sldId id="264" r:id="rId9"/>
    <p:sldId id="260" r:id="rId10"/>
    <p:sldId id="261" r:id="rId11"/>
    <p:sldId id="268" r:id="rId12"/>
    <p:sldId id="269" r:id="rId13"/>
    <p:sldId id="271" r:id="rId14"/>
    <p:sldId id="272" r:id="rId15"/>
    <p:sldId id="270" r:id="rId16"/>
    <p:sldId id="267" r:id="rId1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>
        <p:scale>
          <a:sx n="130" d="100"/>
          <a:sy n="130" d="100"/>
        </p:scale>
        <p:origin x="1272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420AB-EF88-4554-A4FE-CBC7A6979777}" type="datetimeFigureOut">
              <a:rPr lang="ru-RU" smtClean="0"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CED54C-BEEA-43BD-A4F5-6BBA703554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53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ED54C-BEEA-43BD-A4F5-6BBA703554F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780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668EEE-806D-44D4-A6D0-3B2ABE803F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3AD175A-888C-42B8-AAA3-4DA816C34D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E2E604-ABFE-4856-837E-9BEEC8EC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BC231-728C-4D9B-A8DD-BB4DB9AC1B87}" type="datetime1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F9008D-87FF-47CB-AAAB-8C9638D05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E8D040-9195-48A7-9377-C3825A9F3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73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BAF38-F125-483E-B697-64460457F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40670DF-6DF8-4FBF-AD53-213C0C28A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815863-317C-4F46-925D-47E7D4407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6C1B4-DC5B-466F-8E08-D966218E6407}" type="datetime1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17EA08-FBEB-4880-B868-42DE50EB1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648D8C-5105-4158-A623-04EB90CE4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45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36977E-DA04-4551-917D-0426DD46E3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070106-6B62-438D-B2C9-8CE729C275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54B657-5432-4A73-851C-5811173F1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DA917-F8F1-4D4B-AEE3-B72C6D1C5060}" type="datetime1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3D7477-086C-4E8E-BABB-2183E19A1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E039C6-D29E-473F-8428-AD4D6CCC2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0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B7C41-5795-4731-8EF3-756B77887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8D8D33-8FA3-43EF-9F2F-0D331A0D8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C0E84A-A789-4C8F-8CB8-174DC2F31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A6E1-E459-4648-BDF2-931B1FFA0044}" type="datetime1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81CCA9-1CA4-4C0E-AA02-F61814625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3BF670-7F15-48EA-8E4E-A408E172D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706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68F28-BCEF-4DC4-8AE7-24A95266A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1609D3-16D9-48E7-8090-52D7FF0CB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6F47F1-320F-42F5-A86B-42E01671B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43AF-A997-4C8D-A17B-847DEC814812}" type="datetime1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62C571-6089-4066-BD6D-EE626A1B6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8ABC88-2B82-439D-BE51-A6A5D137B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18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ECCAF6-5C78-48AF-A603-BE411DC4E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01C0E9-C26B-4B0F-98CC-7C57A45BD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40CA83-14FF-4670-90AC-66A954E16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77045D-3A12-44D1-9257-CEC7AE1EF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A3CEC-9CEC-4A4A-8E1D-4094B89A4EB3}" type="datetime1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BBD4C9-F03A-44C5-82F4-BA0F6B6A4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6A24DB-FCE4-4916-BA18-CB3A0694D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849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D8897-DE3C-4AE8-9712-55926E831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E733B5-2FD6-4F17-8FBB-C62CD028A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A15182-9C1E-49FF-BEB6-10D363415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98F545-5CFF-4C23-A9E3-83B0ACD39A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F2A4A46-E1C9-407E-B6DD-73CE92706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C7F15C0-BABC-4CF8-81AC-9BFDB07C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A3CD-00B0-4DB9-A294-AA930297B793}" type="datetime1">
              <a:rPr lang="ru-RU" smtClean="0"/>
              <a:t>12.09.2018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346131-F588-4D8C-BF12-32D26378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D12D09-6F3E-454B-8F8D-D47525DEF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554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CC356-EEB9-489C-9A19-25F460C61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16A72C-3541-43DB-B5FA-B0C058923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E7CBD-286B-46B2-96BE-E25554D5B283}" type="datetime1">
              <a:rPr lang="ru-RU" smtClean="0"/>
              <a:t>12.09.2018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A82CDA5-3158-4517-81D4-0F2321FAE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57039C-0631-4CD2-A6CC-FF587C9D2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622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26EC8E2-4A09-45AC-B717-6707E0853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D212-2EF0-44C6-A0F6-4D94F268FA70}" type="datetime1">
              <a:rPr lang="ru-RU" smtClean="0"/>
              <a:t>12.09.2018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5E6B5B7-EE7C-42C5-93D7-04183931F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DBAD8A-E63F-4863-B8F3-BAAC04D99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32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2A63DB-6C69-4A60-8307-14B4902EA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19FE7A-2456-4164-9B3A-1167DC3C2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B19030-128E-4258-8DFE-3B3133BD9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A904A7-3196-4924-92E6-BD8557440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47A5D-25F3-4889-B08E-63D5B131E56E}" type="datetime1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71AE69-0179-43DA-ABF8-AB4AC3D33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E4258B-C1C7-4610-ABE8-15356FF7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832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80AF4-7F3B-47CA-A6C5-E4041C7E5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97C3D4-37A3-4434-9A48-E01B3EAAE3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CD8E621-8E87-4FE6-92BD-C86132168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68767E-5C64-47EB-ADF7-56B95EFB5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D5279-E987-4EBF-BE0B-789858AF45F7}" type="datetime1">
              <a:rPr lang="ru-RU" smtClean="0"/>
              <a:t>12.09.2018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D01D3C-091F-487B-BC84-53444C0EC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AC2B7E-7C54-4212-8301-CE6C43D3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527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904BE-CBCF-44C7-A094-71AC4ECAF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F6F684-F5F6-470F-8425-0A6941C35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1519AE-8FCC-4AB0-A641-2280434A0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9428D-BE75-496B-95D8-E448885F61B1}" type="datetime1">
              <a:rPr lang="ru-RU" smtClean="0"/>
              <a:t>12.09.2018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AA1611-2C41-4EFD-A74F-8DDA65A510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290027-B513-4659-84C8-E09592203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EBD21-1E0E-4B5E-A3D8-FF6C359BB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66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МИРЭА - РОССИЙСКИЙ </a:t>
            </a:r>
            <a:r>
              <a:rPr lang="ru-RU" sz="3600" dirty="0"/>
              <a:t>ТЕХНОЛОГИЧЕСКИЙ УНИВЕРСИТЕТ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5F477A-ADCB-4019-A445-42D6AA4692D9}"/>
              </a:ext>
            </a:extLst>
          </p:cNvPr>
          <p:cNvSpPr txBox="1"/>
          <p:nvPr/>
        </p:nvSpPr>
        <p:spPr>
          <a:xfrm>
            <a:off x="162560" y="1300480"/>
            <a:ext cx="1155220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5">
                    <a:lumMod val="75000"/>
                  </a:schemeClr>
                </a:solidFill>
              </a:rPr>
              <a:t>Выступление по вопросу</a:t>
            </a:r>
          </a:p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«О существующей в РТУ МИРЭА системе подготовки </a:t>
            </a:r>
          </a:p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специалистов в области информационной безопасности»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Ректор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РТУ МИРЭА Кудж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Станислав Алексеевич</a:t>
            </a:r>
          </a:p>
          <a:p>
            <a:r>
              <a:rPr lang="ru-RU" sz="3600" dirty="0"/>
              <a:t>  </a:t>
            </a:r>
          </a:p>
        </p:txBody>
      </p:sp>
      <p:sp>
        <p:nvSpPr>
          <p:cNvPr id="48" name="Нижний колонтитул 47">
            <a:extLst>
              <a:ext uri="{FF2B5EF4-FFF2-40B4-BE49-F238E27FC236}">
                <a16:creationId xmlns:a16="http://schemas.microsoft.com/office/drawing/2014/main" id="{D679B409-C95E-4B40-B280-6833D8BB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" name="Номер слайда 48">
            <a:extLst>
              <a:ext uri="{FF2B5EF4-FFF2-40B4-BE49-F238E27FC236}">
                <a16:creationId xmlns:a16="http://schemas.microsoft.com/office/drawing/2014/main" id="{97CD06CA-C248-491B-935C-60DE61601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z="2000" smtClean="0"/>
              <a:t>1</a:t>
            </a:fld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426837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5F477A-ADCB-4019-A445-42D6AA4692D9}"/>
              </a:ext>
            </a:extLst>
          </p:cNvPr>
          <p:cNvSpPr txBox="1"/>
          <p:nvPr/>
        </p:nvSpPr>
        <p:spPr>
          <a:xfrm>
            <a:off x="162560" y="1300480"/>
            <a:ext cx="393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10</a:t>
            </a:fld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5C95AF-C05F-4A2E-9E01-B039C05E1821}"/>
              </a:ext>
            </a:extLst>
          </p:cNvPr>
          <p:cNvSpPr/>
          <p:nvPr/>
        </p:nvSpPr>
        <p:spPr>
          <a:xfrm>
            <a:off x="339777" y="1087607"/>
            <a:ext cx="11512446" cy="11159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accent5">
                    <a:lumMod val="75000"/>
                  </a:schemeClr>
                </a:solidFill>
              </a:rPr>
              <a:t>Состав материально-технической базы для </a:t>
            </a:r>
          </a:p>
          <a:p>
            <a:pPr algn="ctr"/>
            <a:r>
              <a:rPr lang="ru-RU" sz="3200" dirty="0">
                <a:solidFill>
                  <a:schemeClr val="accent5">
                    <a:lumMod val="75000"/>
                  </a:schemeClr>
                </a:solidFill>
              </a:rPr>
              <a:t>подготовки  специалистов в области ИБ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65A0EE-103F-491B-B11D-2716E6E6A91E}"/>
              </a:ext>
            </a:extLst>
          </p:cNvPr>
          <p:cNvSpPr/>
          <p:nvPr/>
        </p:nvSpPr>
        <p:spPr>
          <a:xfrm>
            <a:off x="339777" y="2416428"/>
            <a:ext cx="11420422" cy="80555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Оборудование, лаборатории, компьютерные классы в соответствии с требованиями ФГОС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71FF38A-4CED-48DD-93DD-0DB0D912606F}"/>
              </a:ext>
            </a:extLst>
          </p:cNvPr>
          <p:cNvSpPr/>
          <p:nvPr/>
        </p:nvSpPr>
        <p:spPr>
          <a:xfrm>
            <a:off x="4038600" y="4663646"/>
            <a:ext cx="3784398" cy="1529517"/>
          </a:xfrm>
          <a:prstGeom prst="rect">
            <a:avLst/>
          </a:prstGeom>
          <a:solidFill>
            <a:srgbClr val="FFF2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Киберполигон</a:t>
            </a:r>
          </a:p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(НИР и игровые 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формы 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обучения)</a:t>
            </a:r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FAEA0B5-57C4-40AF-85AA-037964273711}"/>
              </a:ext>
            </a:extLst>
          </p:cNvPr>
          <p:cNvSpPr/>
          <p:nvPr/>
        </p:nvSpPr>
        <p:spPr>
          <a:xfrm>
            <a:off x="70936" y="3518746"/>
            <a:ext cx="3780781" cy="985940"/>
          </a:xfrm>
          <a:prstGeom prst="rect">
            <a:avLst/>
          </a:prstGeom>
          <a:solidFill>
            <a:srgbClr val="FFF2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Отдел 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 защите персональных 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данных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FAEA0B5-57C4-40AF-85AA-037964273711}"/>
              </a:ext>
            </a:extLst>
          </p:cNvPr>
          <p:cNvSpPr/>
          <p:nvPr/>
        </p:nvSpPr>
        <p:spPr>
          <a:xfrm>
            <a:off x="70936" y="4663645"/>
            <a:ext cx="3780781" cy="2057829"/>
          </a:xfrm>
          <a:prstGeom prst="rect">
            <a:avLst/>
          </a:prstGeom>
          <a:solidFill>
            <a:srgbClr val="FFF2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Центр 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специального назначения с соответствующими лицензиями ФСБ России и ФСТЭК 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России</a:t>
            </a:r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FAEA0B5-57C4-40AF-85AA-037964273711}"/>
              </a:ext>
            </a:extLst>
          </p:cNvPr>
          <p:cNvSpPr/>
          <p:nvPr/>
        </p:nvSpPr>
        <p:spPr>
          <a:xfrm>
            <a:off x="4042217" y="3514519"/>
            <a:ext cx="3780781" cy="985940"/>
          </a:xfrm>
          <a:prstGeom prst="rect">
            <a:avLst/>
          </a:prstGeom>
          <a:solidFill>
            <a:srgbClr val="FFF2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Киберполигон «СОПКА»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FAEA0B5-57C4-40AF-85AA-037964273711}"/>
              </a:ext>
            </a:extLst>
          </p:cNvPr>
          <p:cNvSpPr/>
          <p:nvPr/>
        </p:nvSpPr>
        <p:spPr>
          <a:xfrm>
            <a:off x="8264390" y="3514518"/>
            <a:ext cx="3780781" cy="1705182"/>
          </a:xfrm>
          <a:prstGeom prst="rect">
            <a:avLst/>
          </a:prstGeom>
          <a:solidFill>
            <a:srgbClr val="FFF2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Лаборатории разрушающего 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неразрушающего 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контроля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FAEA0B5-57C4-40AF-85AA-037964273711}"/>
              </a:ext>
            </a:extLst>
          </p:cNvPr>
          <p:cNvSpPr/>
          <p:nvPr/>
        </p:nvSpPr>
        <p:spPr>
          <a:xfrm>
            <a:off x="8340283" y="5473700"/>
            <a:ext cx="3780781" cy="1238575"/>
          </a:xfrm>
          <a:prstGeom prst="rect">
            <a:avLst/>
          </a:prstGeom>
          <a:solidFill>
            <a:srgbClr val="FFF2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Мобильные комплексы технического контроля 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транспортных 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средств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5581" y="299738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+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61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EBD21-1E0E-4B5E-A3D8-FF6C359BB3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C73145-720E-4DC4-A5F7-2978D64822E7}"/>
              </a:ext>
            </a:extLst>
          </p:cNvPr>
          <p:cNvSpPr/>
          <p:nvPr/>
        </p:nvSpPr>
        <p:spPr>
          <a:xfrm>
            <a:off x="299803" y="1259174"/>
            <a:ext cx="11602387" cy="50971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Первоочередные мероприятия реализации </a:t>
            </a:r>
            <a:r>
              <a:rPr lang="ru-RU" sz="3600" dirty="0">
                <a:solidFill>
                  <a:srgbClr val="FF0000"/>
                </a:solidFill>
              </a:rPr>
              <a:t>федерального проекта </a:t>
            </a:r>
            <a:r>
              <a:rPr lang="ru-RU" sz="3600" dirty="0" smtClean="0">
                <a:solidFill>
                  <a:srgbClr val="FF0000"/>
                </a:solidFill>
              </a:rPr>
              <a:t>«Информационная безопасность»</a:t>
            </a:r>
          </a:p>
          <a:p>
            <a:pPr lvl="0" algn="ctr"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национальной </a:t>
            </a:r>
            <a:r>
              <a:rPr lang="ru-RU" sz="3600" dirty="0">
                <a:solidFill>
                  <a:srgbClr val="FF0000"/>
                </a:solidFill>
              </a:rPr>
              <a:t>программы «Цифровая экономика Российской Федерации</a:t>
            </a:r>
            <a:r>
              <a:rPr lang="ru-RU" sz="3600" dirty="0" smtClean="0">
                <a:solidFill>
                  <a:srgbClr val="FF0000"/>
                </a:solidFill>
              </a:rPr>
              <a:t>»</a:t>
            </a:r>
          </a:p>
          <a:p>
            <a:pPr lvl="0">
              <a:defRPr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Разработка проекта ведомственной целевой программы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«Подготовка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кадров в области информационной безопасности на 2022 – 2028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годы»,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предусматривающего синхронизацию с федеральными проектами национальной программы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«Цифровая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экономика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РФ»,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национальным проектом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«Образование»,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Концепцией развития кадрового обеспечения в области информационной безопасности в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Росси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й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ской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Федерации на долгосрочную перспективу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18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dirty="0">
                <a:solidFill>
                  <a:prstClr val="white"/>
                </a:solidFill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EBD21-1E0E-4B5E-A3D8-FF6C359BB3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C73145-720E-4DC4-A5F7-2978D64822E7}"/>
              </a:ext>
            </a:extLst>
          </p:cNvPr>
          <p:cNvSpPr/>
          <p:nvPr/>
        </p:nvSpPr>
        <p:spPr>
          <a:xfrm>
            <a:off x="1" y="1259174"/>
            <a:ext cx="12192000" cy="50971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dirty="0">
                <a:solidFill>
                  <a:srgbClr val="FF0000"/>
                </a:solidFill>
              </a:rPr>
              <a:t>Первоочередные мероприятия реализации федерального проекта </a:t>
            </a:r>
            <a:r>
              <a:rPr lang="ru-RU" sz="3600" dirty="0" smtClean="0">
                <a:solidFill>
                  <a:srgbClr val="FF0000"/>
                </a:solidFill>
              </a:rPr>
              <a:t>«Информационная безопасность»</a:t>
            </a:r>
            <a:endParaRPr lang="ru-RU" sz="3600" dirty="0">
              <a:solidFill>
                <a:srgbClr val="FF0000"/>
              </a:solidFill>
            </a:endParaRPr>
          </a:p>
          <a:p>
            <a:pPr lvl="0" algn="ctr">
              <a:defRPr/>
            </a:pPr>
            <a:r>
              <a:rPr lang="ru-RU" sz="3600" dirty="0">
                <a:solidFill>
                  <a:srgbClr val="FF0000"/>
                </a:solidFill>
              </a:rPr>
              <a:t>национальной программы «Цифровая экономика Российской Федерации»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и внедрение высокотехнологичных  специализированных комплексов учебно-тренировочных средств и компьютерных полигонов с разработкой базовых лабораторных практикумов,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направленных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 формирование практических умений и компетенций в области обнаружения и противодействия компьютерных атакам, технологий и методов защиты информации для организации образовательного процесса по программам в области информационной безопасности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773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dirty="0">
                <a:solidFill>
                  <a:prstClr val="white"/>
                </a:solidFill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EBD21-1E0E-4B5E-A3D8-FF6C359BB3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C73145-720E-4DC4-A5F7-2978D64822E7}"/>
              </a:ext>
            </a:extLst>
          </p:cNvPr>
          <p:cNvSpPr/>
          <p:nvPr/>
        </p:nvSpPr>
        <p:spPr>
          <a:xfrm>
            <a:off x="299803" y="1259174"/>
            <a:ext cx="11602387" cy="50971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dirty="0">
                <a:solidFill>
                  <a:srgbClr val="FF0000"/>
                </a:solidFill>
              </a:rPr>
              <a:t>Первоочередные мероприятия реализации федерального проекта </a:t>
            </a:r>
            <a:r>
              <a:rPr lang="ru-RU" sz="3200" dirty="0" smtClean="0">
                <a:solidFill>
                  <a:srgbClr val="FF0000"/>
                </a:solidFill>
              </a:rPr>
              <a:t>«Информационная безопасность»</a:t>
            </a:r>
            <a:endParaRPr lang="ru-RU" sz="3200" dirty="0">
              <a:solidFill>
                <a:srgbClr val="FF0000"/>
              </a:solidFill>
            </a:endParaRPr>
          </a:p>
          <a:p>
            <a:pPr lvl="0" algn="ctr">
              <a:defRPr/>
            </a:pPr>
            <a:r>
              <a:rPr lang="ru-RU" sz="3200" dirty="0">
                <a:solidFill>
                  <a:srgbClr val="FF0000"/>
                </a:solidFill>
              </a:rPr>
              <a:t>национальной программы «Цифровая экономика Российской Федерации»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и ввод в эксплуатацию пилотного окружного многофункционального учебно-научного (производственного) центра на базе ведущей организации высшего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39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dirty="0">
                <a:solidFill>
                  <a:prstClr val="white"/>
                </a:solidFill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EBD21-1E0E-4B5E-A3D8-FF6C359BB3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C73145-720E-4DC4-A5F7-2978D64822E7}"/>
              </a:ext>
            </a:extLst>
          </p:cNvPr>
          <p:cNvSpPr/>
          <p:nvPr/>
        </p:nvSpPr>
        <p:spPr>
          <a:xfrm>
            <a:off x="299803" y="1259174"/>
            <a:ext cx="11602387" cy="50971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dirty="0">
                <a:solidFill>
                  <a:srgbClr val="FF0000"/>
                </a:solidFill>
              </a:rPr>
              <a:t>Первоочередные мероприятия реализации федерального проекта </a:t>
            </a:r>
            <a:r>
              <a:rPr lang="ru-RU" sz="2800" dirty="0" smtClean="0">
                <a:solidFill>
                  <a:srgbClr val="FF0000"/>
                </a:solidFill>
              </a:rPr>
              <a:t>«Информационная безопасность»</a:t>
            </a:r>
            <a:endParaRPr lang="ru-RU" sz="2800" dirty="0">
              <a:solidFill>
                <a:srgbClr val="FF0000"/>
              </a:solidFill>
            </a:endParaRPr>
          </a:p>
          <a:p>
            <a:pPr lvl="0" algn="ctr">
              <a:defRPr/>
            </a:pPr>
            <a:r>
              <a:rPr lang="ru-RU" sz="2800" dirty="0">
                <a:solidFill>
                  <a:srgbClr val="FF0000"/>
                </a:solidFill>
              </a:rPr>
              <a:t>национальной программы «Цифровая экономика Российской Федерации»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Федеральные государственные образовательные стандарты и примерные основные образовательные программы, отражающие требования к формированию компетенций в сфере информационной безопасности для всех уровней профессионального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800" dirty="0">
              <a:solidFill>
                <a:schemeClr val="accent5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chemeClr val="accent5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40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dirty="0">
                <a:solidFill>
                  <a:prstClr val="white"/>
                </a:solidFill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EBD21-1E0E-4B5E-A3D8-FF6C359BB3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C73145-720E-4DC4-A5F7-2978D64822E7}"/>
              </a:ext>
            </a:extLst>
          </p:cNvPr>
          <p:cNvSpPr/>
          <p:nvPr/>
        </p:nvSpPr>
        <p:spPr>
          <a:xfrm>
            <a:off x="299803" y="1259174"/>
            <a:ext cx="11602387" cy="50971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dirty="0">
                <a:solidFill>
                  <a:srgbClr val="FF0000"/>
                </a:solidFill>
              </a:rPr>
              <a:t>Первоочередные мероприятия реализации федерального проекта </a:t>
            </a:r>
            <a:r>
              <a:rPr lang="ru-RU" sz="2800" dirty="0" smtClean="0">
                <a:solidFill>
                  <a:srgbClr val="FF0000"/>
                </a:solidFill>
              </a:rPr>
              <a:t>«Информационная безопасность»</a:t>
            </a:r>
            <a:endParaRPr lang="ru-RU" sz="2800" dirty="0">
              <a:solidFill>
                <a:srgbClr val="FF0000"/>
              </a:solidFill>
            </a:endParaRPr>
          </a:p>
          <a:p>
            <a:pPr lvl="0" algn="ctr">
              <a:defRPr/>
            </a:pPr>
            <a:r>
              <a:rPr lang="ru-RU" sz="2800" dirty="0">
                <a:solidFill>
                  <a:srgbClr val="FF0000"/>
                </a:solidFill>
              </a:rPr>
              <a:t>национальной программы «Цифровая экономика Российской Федерации»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многофункциональных окружных учебно-научных (производственных) центров по проблемам обеспечения информационной безопасности для задач цифровой экономики (далее – ОУНЦ ИБ) в каждом федеральном округе на базе ведущей образовательной организации высшего образования, реализующей основные образовательные программы в области информационной безопасности (не менее 11 ОУНЦ ИБ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719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dirty="0">
                <a:solidFill>
                  <a:prstClr val="white"/>
                </a:solidFill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0926C0-5283-4179-9B51-F938DC96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9B32E9-10E2-40D4-97B9-B6CD3D9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EBD21-1E0E-4B5E-A3D8-FF6C359BB35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9100" y="2197100"/>
            <a:ext cx="8788400" cy="24511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Спасибо за внимание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08804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3" y="0"/>
            <a:ext cx="11068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7B573D-0ED3-48B2-9CAA-AABBACEE53BC}"/>
              </a:ext>
            </a:extLst>
          </p:cNvPr>
          <p:cNvSpPr/>
          <p:nvPr/>
        </p:nvSpPr>
        <p:spPr>
          <a:xfrm>
            <a:off x="199629" y="3953655"/>
            <a:ext cx="2683239" cy="128915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accent5">
                    <a:lumMod val="75000"/>
                  </a:schemeClr>
                </a:solidFill>
              </a:rPr>
              <a:t>РТУ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МИРЭА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0C9ED180-5FAD-4338-AF60-78091D4F5847}"/>
              </a:ext>
            </a:extLst>
          </p:cNvPr>
          <p:cNvSpPr/>
          <p:nvPr/>
        </p:nvSpPr>
        <p:spPr>
          <a:xfrm rot="20127554">
            <a:off x="3237875" y="2173574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D230D3-A27F-4F8B-AC78-CDABD99248DC}"/>
              </a:ext>
            </a:extLst>
          </p:cNvPr>
          <p:cNvSpPr/>
          <p:nvPr/>
        </p:nvSpPr>
        <p:spPr>
          <a:xfrm>
            <a:off x="4916774" y="1300480"/>
            <a:ext cx="7112666" cy="170762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ЭТО: признанный в России и в мире современный образовательный </a:t>
            </a:r>
          </a:p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и научно-исследовательский центр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21E514A-6F93-49BE-B1C3-EF6E908C157F}"/>
              </a:ext>
            </a:extLst>
          </p:cNvPr>
          <p:cNvSpPr/>
          <p:nvPr/>
        </p:nvSpPr>
        <p:spPr>
          <a:xfrm>
            <a:off x="4344816" y="3245370"/>
            <a:ext cx="7684624" cy="14165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ЭТО: оптимальное сочетание классических университетских традиций и современных образовательных технологий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A5F34299-F1B1-4D15-A0F4-A564B60E51EE}"/>
              </a:ext>
            </a:extLst>
          </p:cNvPr>
          <p:cNvSpPr/>
          <p:nvPr/>
        </p:nvSpPr>
        <p:spPr>
          <a:xfrm rot="20127554">
            <a:off x="2929004" y="3987073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F0027A6-6686-491E-9D82-CFEA88B9AAAF}"/>
              </a:ext>
            </a:extLst>
          </p:cNvPr>
          <p:cNvSpPr/>
          <p:nvPr/>
        </p:nvSpPr>
        <p:spPr>
          <a:xfrm>
            <a:off x="3912432" y="4866729"/>
            <a:ext cx="8117008" cy="14165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ЭТО: уникальная система обучения «вуз - базовая кафедра - базовое предприятие»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AD144B30-8BD7-4161-9F6D-2C670C73BB80}"/>
              </a:ext>
            </a:extLst>
          </p:cNvPr>
          <p:cNvSpPr/>
          <p:nvPr/>
        </p:nvSpPr>
        <p:spPr>
          <a:xfrm rot="20127554">
            <a:off x="2571570" y="5428941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D91830-5D6C-4907-8344-66E895304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2679A4C4-99C5-4613-93F0-C86AD901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3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7B573D-0ED3-48B2-9CAA-AABBACEE53BC}"/>
              </a:ext>
            </a:extLst>
          </p:cNvPr>
          <p:cNvSpPr/>
          <p:nvPr/>
        </p:nvSpPr>
        <p:spPr>
          <a:xfrm>
            <a:off x="199629" y="3953655"/>
            <a:ext cx="2683239" cy="128915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accent5">
                    <a:lumMod val="75000"/>
                  </a:schemeClr>
                </a:solidFill>
              </a:rPr>
              <a:t>РТУ</a:t>
            </a:r>
          </a:p>
          <a:p>
            <a:pPr algn="ctr"/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МИРЭА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0C9ED180-5FAD-4338-AF60-78091D4F5847}"/>
              </a:ext>
            </a:extLst>
          </p:cNvPr>
          <p:cNvSpPr/>
          <p:nvPr/>
        </p:nvSpPr>
        <p:spPr>
          <a:xfrm rot="20127554">
            <a:off x="3237875" y="2173574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D230D3-A27F-4F8B-AC78-CDABD99248DC}"/>
              </a:ext>
            </a:extLst>
          </p:cNvPr>
          <p:cNvSpPr/>
          <p:nvPr/>
        </p:nvSpPr>
        <p:spPr>
          <a:xfrm>
            <a:off x="4916774" y="1300480"/>
            <a:ext cx="7112666" cy="170762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ЭТО: признанный в России и в мире современный образовательный </a:t>
            </a:r>
          </a:p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и научно-исследовательский центр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21E514A-6F93-49BE-B1C3-EF6E908C157F}"/>
              </a:ext>
            </a:extLst>
          </p:cNvPr>
          <p:cNvSpPr/>
          <p:nvPr/>
        </p:nvSpPr>
        <p:spPr>
          <a:xfrm>
            <a:off x="4344816" y="3245370"/>
            <a:ext cx="7684624" cy="14165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ЭТО: оптимальное сочетание классических университетских традиций и современных образовательных технологий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A5F34299-F1B1-4D15-A0F4-A564B60E51EE}"/>
              </a:ext>
            </a:extLst>
          </p:cNvPr>
          <p:cNvSpPr/>
          <p:nvPr/>
        </p:nvSpPr>
        <p:spPr>
          <a:xfrm rot="20127554">
            <a:off x="2929004" y="3987073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F0027A6-6686-491E-9D82-CFEA88B9AAAF}"/>
              </a:ext>
            </a:extLst>
          </p:cNvPr>
          <p:cNvSpPr/>
          <p:nvPr/>
        </p:nvSpPr>
        <p:spPr>
          <a:xfrm>
            <a:off x="3912432" y="4866729"/>
            <a:ext cx="8117008" cy="14165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ЭТО: уникальная система обучения «вуз - базовая кафедра - базовое предприятие»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AD144B30-8BD7-4161-9F6D-2C670C73BB80}"/>
              </a:ext>
            </a:extLst>
          </p:cNvPr>
          <p:cNvSpPr/>
          <p:nvPr/>
        </p:nvSpPr>
        <p:spPr>
          <a:xfrm rot="20127554">
            <a:off x="2571570" y="5428941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D91830-5D6C-4907-8344-66E895304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2679A4C4-99C5-4613-93F0-C86AD901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53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5F477A-ADCB-4019-A445-42D6AA4692D9}"/>
              </a:ext>
            </a:extLst>
          </p:cNvPr>
          <p:cNvSpPr txBox="1"/>
          <p:nvPr/>
        </p:nvSpPr>
        <p:spPr>
          <a:xfrm>
            <a:off x="162560" y="1300480"/>
            <a:ext cx="393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7B573D-0ED3-48B2-9CAA-AABBACEE53BC}"/>
              </a:ext>
            </a:extLst>
          </p:cNvPr>
          <p:cNvSpPr/>
          <p:nvPr/>
        </p:nvSpPr>
        <p:spPr>
          <a:xfrm>
            <a:off x="199629" y="3953655"/>
            <a:ext cx="2683239" cy="128915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000" dirty="0">
                <a:solidFill>
                  <a:srgbClr val="5B9BD5">
                    <a:lumMod val="75000"/>
                  </a:srgbClr>
                </a:solidFill>
              </a:rPr>
              <a:t>РТУ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0C9ED180-5FAD-4338-AF60-78091D4F5847}"/>
              </a:ext>
            </a:extLst>
          </p:cNvPr>
          <p:cNvSpPr/>
          <p:nvPr/>
        </p:nvSpPr>
        <p:spPr>
          <a:xfrm rot="20127554">
            <a:off x="3237875" y="2173574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D230D3-A27F-4F8B-AC78-CDABD99248DC}"/>
              </a:ext>
            </a:extLst>
          </p:cNvPr>
          <p:cNvSpPr/>
          <p:nvPr/>
        </p:nvSpPr>
        <p:spPr>
          <a:xfrm>
            <a:off x="4916774" y="1300480"/>
            <a:ext cx="7112666" cy="170762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ЭТО: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500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образовательных программ и более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45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программ ДПО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21E514A-6F93-49BE-B1C3-EF6E908C157F}"/>
              </a:ext>
            </a:extLst>
          </p:cNvPr>
          <p:cNvSpPr/>
          <p:nvPr/>
        </p:nvSpPr>
        <p:spPr>
          <a:xfrm>
            <a:off x="4344816" y="3245370"/>
            <a:ext cx="7684624" cy="14165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ЭТО: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институтов,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160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кафедр,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научно-исследовательских подразделений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A5F34299-F1B1-4D15-A0F4-A564B60E51EE}"/>
              </a:ext>
            </a:extLst>
          </p:cNvPr>
          <p:cNvSpPr/>
          <p:nvPr/>
        </p:nvSpPr>
        <p:spPr>
          <a:xfrm rot="20127554">
            <a:off x="2929004" y="3987073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F0027A6-6686-491E-9D82-CFEA88B9AAAF}"/>
              </a:ext>
            </a:extLst>
          </p:cNvPr>
          <p:cNvSpPr/>
          <p:nvPr/>
        </p:nvSpPr>
        <p:spPr>
          <a:xfrm>
            <a:off x="3912432" y="4866729"/>
            <a:ext cx="8117008" cy="14165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ЭТО: более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50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основных предприятий- партнеров (базовых кафедр), более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300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организаций-работодателей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AD144B30-8BD7-4161-9F6D-2C670C73BB80}"/>
              </a:ext>
            </a:extLst>
          </p:cNvPr>
          <p:cNvSpPr/>
          <p:nvPr/>
        </p:nvSpPr>
        <p:spPr>
          <a:xfrm rot="20127554">
            <a:off x="2571570" y="5428941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48D571-4795-47D0-AD17-FB0E0039B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60D23D8E-5AE7-47DF-A344-3F57CBE87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3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5F477A-ADCB-4019-A445-42D6AA4692D9}"/>
              </a:ext>
            </a:extLst>
          </p:cNvPr>
          <p:cNvSpPr txBox="1"/>
          <p:nvPr/>
        </p:nvSpPr>
        <p:spPr>
          <a:xfrm>
            <a:off x="162560" y="1300480"/>
            <a:ext cx="393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7B573D-0ED3-48B2-9CAA-AABBACEE53BC}"/>
              </a:ext>
            </a:extLst>
          </p:cNvPr>
          <p:cNvSpPr/>
          <p:nvPr/>
        </p:nvSpPr>
        <p:spPr>
          <a:xfrm>
            <a:off x="199629" y="3953655"/>
            <a:ext cx="2683239" cy="128915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000" dirty="0">
                <a:solidFill>
                  <a:srgbClr val="5B9BD5">
                    <a:lumMod val="75000"/>
                  </a:srgbClr>
                </a:solidFill>
              </a:rPr>
              <a:t>РТУ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0C9ED180-5FAD-4338-AF60-78091D4F5847}"/>
              </a:ext>
            </a:extLst>
          </p:cNvPr>
          <p:cNvSpPr/>
          <p:nvPr/>
        </p:nvSpPr>
        <p:spPr>
          <a:xfrm rot="20127554">
            <a:off x="3225263" y="3086647"/>
            <a:ext cx="1349115" cy="6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D230D3-A27F-4F8B-AC78-CDABD99248DC}"/>
              </a:ext>
            </a:extLst>
          </p:cNvPr>
          <p:cNvSpPr/>
          <p:nvPr/>
        </p:nvSpPr>
        <p:spPr>
          <a:xfrm>
            <a:off x="4916774" y="1300479"/>
            <a:ext cx="7112666" cy="28068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ЭТО: базовый вуз Регионального отделения ФУМО ВО ИБ по Центральному федеральному округу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(</a:t>
            </a:r>
            <a:r>
              <a:rPr lang="ru-RU" sz="2800" dirty="0">
                <a:solidFill>
                  <a:srgbClr val="FF0000"/>
                </a:solidFill>
                <a:latin typeface="Calibri" panose="020F0502020204030204"/>
              </a:rPr>
              <a:t>44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 вуза и </a:t>
            </a:r>
            <a:r>
              <a:rPr lang="ru-RU" sz="2800" dirty="0">
                <a:solidFill>
                  <a:srgbClr val="FF0000"/>
                </a:solidFill>
                <a:latin typeface="Calibri" panose="020F0502020204030204"/>
              </a:rPr>
              <a:t>16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Calibri" panose="020F0502020204030204"/>
              </a:rPr>
              <a:t> образовательных  организаций ДПО)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430542-BABA-45D4-9392-6E33B183D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AD692696-D8EF-49E2-AD8B-E83962A69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4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F96CFEB4-979A-41D0-BCC4-B9F3CBC63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725593"/>
              </p:ext>
            </p:extLst>
          </p:nvPr>
        </p:nvGraphicFramePr>
        <p:xfrm>
          <a:off x="0" y="1914983"/>
          <a:ext cx="12192000" cy="6044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446">
                  <a:extLst>
                    <a:ext uri="{9D8B030D-6E8A-4147-A177-3AD203B41FA5}">
                      <a16:colId xmlns:a16="http://schemas.microsoft.com/office/drawing/2014/main" val="4161821105"/>
                    </a:ext>
                  </a:extLst>
                </a:gridCol>
                <a:gridCol w="10585554">
                  <a:extLst>
                    <a:ext uri="{9D8B030D-6E8A-4147-A177-3AD203B41FA5}">
                      <a16:colId xmlns:a16="http://schemas.microsoft.com/office/drawing/2014/main" val="52947304"/>
                    </a:ext>
                  </a:extLst>
                </a:gridCol>
              </a:tblGrid>
              <a:tr h="68496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Наименование специальности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114691"/>
                  </a:ext>
                </a:extLst>
              </a:tr>
              <a:tr h="998434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10.05.01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Компьютерная безопасность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741047"/>
                  </a:ext>
                </a:extLst>
              </a:tr>
              <a:tr h="998434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10.05.02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Информационная безопасность телекоммуникационных систем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501635"/>
                  </a:ext>
                </a:extLst>
              </a:tr>
              <a:tr h="1182264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10.05.03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Информационная безопасность автоматизированных систем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798980"/>
                  </a:ext>
                </a:extLst>
              </a:tr>
              <a:tr h="1182264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10.05.04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Информационно-аналитические системы безопасности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498035"/>
                  </a:ext>
                </a:extLst>
              </a:tr>
              <a:tr h="998434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10.05.05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70C0"/>
                          </a:solidFill>
                          <a:effectLst/>
                        </a:rPr>
                        <a:t>Безопасность информационных технологий в правоохранительной сфере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57965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F9C67F5-F3E8-4F65-87A8-5C1BAFDD9F27}"/>
              </a:ext>
            </a:extLst>
          </p:cNvPr>
          <p:cNvSpPr txBox="1"/>
          <p:nvPr/>
        </p:nvSpPr>
        <p:spPr>
          <a:xfrm>
            <a:off x="764499" y="1112957"/>
            <a:ext cx="10332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Реализуемые специальности высшего образования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3EEAD092-9A79-4821-AFE7-A0462BEC6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081F2AE9-2C7C-4BA1-BB0E-566314EF2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3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F96CFEB4-979A-41D0-BCC4-B9F3CBC63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126082"/>
              </p:ext>
            </p:extLst>
          </p:nvPr>
        </p:nvGraphicFramePr>
        <p:xfrm>
          <a:off x="32619" y="1914984"/>
          <a:ext cx="12177010" cy="1736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457">
                  <a:extLst>
                    <a:ext uri="{9D8B030D-6E8A-4147-A177-3AD203B41FA5}">
                      <a16:colId xmlns:a16="http://schemas.microsoft.com/office/drawing/2014/main" val="4161821105"/>
                    </a:ext>
                  </a:extLst>
                </a:gridCol>
                <a:gridCol w="10585553">
                  <a:extLst>
                    <a:ext uri="{9D8B030D-6E8A-4147-A177-3AD203B41FA5}">
                      <a16:colId xmlns:a16="http://schemas.microsoft.com/office/drawing/2014/main" val="52947304"/>
                    </a:ext>
                  </a:extLst>
                </a:gridCol>
              </a:tblGrid>
              <a:tr h="44212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Наименование направления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114691"/>
                  </a:ext>
                </a:extLst>
              </a:tr>
              <a:tr h="494967"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10.03.01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Информационная безопасность (бакалавриат)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741047"/>
                  </a:ext>
                </a:extLst>
              </a:tr>
              <a:tr h="7005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10.04.01</a:t>
                      </a:r>
                    </a:p>
                  </a:txBody>
                  <a:tcPr marL="95250" marR="95250" marT="95250" marB="9525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Информационная безопасность (магистратура)</a:t>
                      </a:r>
                    </a:p>
                  </a:txBody>
                  <a:tcPr marL="95250" marR="95250" marT="95250" marB="95250"/>
                </a:tc>
                <a:extLst>
                  <a:ext uri="{0D108BD9-81ED-4DB2-BD59-A6C34878D82A}">
                    <a16:rowId xmlns:a16="http://schemas.microsoft.com/office/drawing/2014/main" val="61350163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F9C67F5-F3E8-4F65-87A8-5C1BAFDD9F27}"/>
              </a:ext>
            </a:extLst>
          </p:cNvPr>
          <p:cNvSpPr txBox="1"/>
          <p:nvPr/>
        </p:nvSpPr>
        <p:spPr>
          <a:xfrm>
            <a:off x="-17629" y="1112957"/>
            <a:ext cx="12227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Реализуемое направление подготовки высшего образования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9B8C3D-BF60-4206-B381-ECFB382450D4}"/>
              </a:ext>
            </a:extLst>
          </p:cNvPr>
          <p:cNvSpPr txBox="1"/>
          <p:nvPr/>
        </p:nvSpPr>
        <p:spPr>
          <a:xfrm>
            <a:off x="2596176" y="3484432"/>
            <a:ext cx="6732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Реализуемая специальность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СПО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B0283F5-D89B-4DF7-99DE-EDAC1A121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33168"/>
              </p:ext>
            </p:extLst>
          </p:nvPr>
        </p:nvGraphicFramePr>
        <p:xfrm>
          <a:off x="0" y="4130763"/>
          <a:ext cx="1217701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457">
                  <a:extLst>
                    <a:ext uri="{9D8B030D-6E8A-4147-A177-3AD203B41FA5}">
                      <a16:colId xmlns:a16="http://schemas.microsoft.com/office/drawing/2014/main" val="3158610170"/>
                    </a:ext>
                  </a:extLst>
                </a:gridCol>
                <a:gridCol w="10585553">
                  <a:extLst>
                    <a:ext uri="{9D8B030D-6E8A-4147-A177-3AD203B41FA5}">
                      <a16:colId xmlns:a16="http://schemas.microsoft.com/office/drawing/2014/main" val="3268868920"/>
                    </a:ext>
                  </a:extLst>
                </a:gridCol>
              </a:tblGrid>
              <a:tr h="47444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Наименование направления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71522"/>
                  </a:ext>
                </a:extLst>
              </a:tr>
              <a:tr h="865162"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10.02.05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информационной безопасности автоматизированных систем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276834"/>
                  </a:ext>
                </a:extLst>
              </a:tr>
            </a:tbl>
          </a:graphicData>
        </a:graphic>
      </p:graphicFrame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96059F8-2671-4C79-87EF-48528C85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64B86962-9928-4D93-8D97-FC6483B5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42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A1642A-5B16-4D54-BA88-535ED20FFD3E}"/>
              </a:ext>
            </a:extLst>
          </p:cNvPr>
          <p:cNvSpPr/>
          <p:nvPr/>
        </p:nvSpPr>
        <p:spPr>
          <a:xfrm>
            <a:off x="0" y="0"/>
            <a:ext cx="12192000" cy="957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МИРЭА - РОССИЙСКИЙ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ТЕХНОЛОГИЧЕСКИЙ УНИВЕРСИТЕТ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5F477A-ADCB-4019-A445-42D6AA4692D9}"/>
              </a:ext>
            </a:extLst>
          </p:cNvPr>
          <p:cNvSpPr txBox="1"/>
          <p:nvPr/>
        </p:nvSpPr>
        <p:spPr>
          <a:xfrm>
            <a:off x="162560" y="1300480"/>
            <a:ext cx="393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8DADDED-ABE3-4E8F-84B6-4944A1ED4B4F}"/>
              </a:ext>
            </a:extLst>
          </p:cNvPr>
          <p:cNvSpPr/>
          <p:nvPr/>
        </p:nvSpPr>
        <p:spPr>
          <a:xfrm>
            <a:off x="3048000" y="26903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ориентированных на подготовку специалистов в области информационной безопасности выступают</a:t>
            </a: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D58F70C-582B-42AF-BF08-F4A7FD0F71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65909"/>
              </p:ext>
            </p:extLst>
          </p:nvPr>
        </p:nvGraphicFramePr>
        <p:xfrm>
          <a:off x="24984" y="1090616"/>
          <a:ext cx="12167016" cy="5604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7195">
                  <a:extLst>
                    <a:ext uri="{9D8B030D-6E8A-4147-A177-3AD203B41FA5}">
                      <a16:colId xmlns:a16="http://schemas.microsoft.com/office/drawing/2014/main" val="3974884390"/>
                    </a:ext>
                  </a:extLst>
                </a:gridCol>
                <a:gridCol w="7159821">
                  <a:extLst>
                    <a:ext uri="{9D8B030D-6E8A-4147-A177-3AD203B41FA5}">
                      <a16:colId xmlns:a16="http://schemas.microsoft.com/office/drawing/2014/main" val="2472281648"/>
                    </a:ext>
                  </a:extLst>
                </a:gridCol>
              </a:tblGrid>
              <a:tr h="153546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latin typeface="+mn-lt"/>
                          <a:ea typeface="Times New Roman" panose="02020603050405020304" pitchFamily="18" charset="0"/>
                        </a:rPr>
                        <a:t>Предприятия-партнеры базовых кафедр</a:t>
                      </a:r>
                      <a:endParaRPr lang="ru-RU" sz="3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latin typeface="+mn-lt"/>
                        </a:rPr>
                        <a:t>Работодатели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688124"/>
                  </a:ext>
                </a:extLst>
              </a:tr>
              <a:tr h="3714756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3200" dirty="0">
                          <a:latin typeface="+mn-lt"/>
                          <a:ea typeface="Times New Roman" panose="02020603050405020304" pitchFamily="18" charset="0"/>
                        </a:rPr>
                        <a:t>Центры ФСБ России,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3200" dirty="0">
                          <a:latin typeface="+mn-lt"/>
                          <a:ea typeface="Times New Roman" panose="02020603050405020304" pitchFamily="18" charset="0"/>
                        </a:rPr>
                        <a:t>Акционерное общество </a:t>
                      </a:r>
                      <a:r>
                        <a:rPr lang="ru-RU" sz="3200" dirty="0" smtClean="0">
                          <a:latin typeface="+mn-lt"/>
                          <a:ea typeface="Times New Roman" panose="02020603050405020304" pitchFamily="18" charset="0"/>
                        </a:rPr>
                        <a:t>«Концерн </a:t>
                      </a:r>
                      <a:r>
                        <a:rPr lang="ru-RU" sz="3200" dirty="0">
                          <a:latin typeface="+mn-lt"/>
                          <a:ea typeface="Times New Roman" panose="02020603050405020304" pitchFamily="18" charset="0"/>
                        </a:rPr>
                        <a:t>«Автоматика»,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3200" dirty="0">
                          <a:latin typeface="+mn-lt"/>
                          <a:ea typeface="Times New Roman" panose="02020603050405020304" pitchFamily="18" charset="0"/>
                        </a:rPr>
                        <a:t>ФГУП «НПП «Гамма». </a:t>
                      </a:r>
                      <a:endParaRPr lang="ru-RU" sz="3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900" dirty="0">
                          <a:latin typeface="+mn-lt"/>
                        </a:rPr>
                        <a:t>ОАО «Системы управления», ФГУП «СНПО «Элерон»,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900" dirty="0">
                          <a:latin typeface="+mn-lt"/>
                        </a:rPr>
                        <a:t>ФГУП «НИИ «Рубин»,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900" dirty="0">
                          <a:latin typeface="+mn-lt"/>
                        </a:rPr>
                        <a:t>ООО «НИИ «СОКБ»,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900" dirty="0">
                          <a:latin typeface="+mn-lt"/>
                        </a:rPr>
                        <a:t>ФГУП «Предприятие по поставкам продукции Управления делами Президента РФ»,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900" dirty="0">
                          <a:latin typeface="+mn-lt"/>
                        </a:rPr>
                        <a:t>Судебный департамент Верховного суда Российской Федерации и др.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870290"/>
                  </a:ext>
                </a:extLst>
              </a:tr>
            </a:tbl>
          </a:graphicData>
        </a:graphic>
      </p:graphicFrame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AAC940-6DDA-4FD3-8460-CB65F5E0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715488-9891-48BD-8048-29BA72EC4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BD21-1E0E-4B5E-A3D8-FF6C359BB35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83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</TotalTime>
  <Words>737</Words>
  <Application>Microsoft Office PowerPoint</Application>
  <PresentationFormat>Широкоэкранный</PresentationFormat>
  <Paragraphs>127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Лось</dc:creator>
  <cp:lastModifiedBy>Станислав А. Кудж</cp:lastModifiedBy>
  <cp:revision>43</cp:revision>
  <cp:lastPrinted>2018-05-28T08:36:46Z</cp:lastPrinted>
  <dcterms:created xsi:type="dcterms:W3CDTF">2018-05-27T05:35:00Z</dcterms:created>
  <dcterms:modified xsi:type="dcterms:W3CDTF">2018-09-13T06:45:23Z</dcterms:modified>
</cp:coreProperties>
</file>