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1" r:id="rId2"/>
  </p:sldMasterIdLst>
  <p:notesMasterIdLst>
    <p:notesMasterId r:id="rId14"/>
  </p:notesMasterIdLst>
  <p:handoutMasterIdLst>
    <p:handoutMasterId r:id="rId15"/>
  </p:handoutMasterIdLst>
  <p:sldIdLst>
    <p:sldId id="256" r:id="rId3"/>
    <p:sldId id="257" r:id="rId4"/>
    <p:sldId id="258" r:id="rId5"/>
    <p:sldId id="259" r:id="rId6"/>
    <p:sldId id="266" r:id="rId7"/>
    <p:sldId id="260" r:id="rId8"/>
    <p:sldId id="261" r:id="rId9"/>
    <p:sldId id="262" r:id="rId10"/>
    <p:sldId id="263" r:id="rId11"/>
    <p:sldId id="264" r:id="rId12"/>
    <p:sldId id="265" r:id="rId13"/>
  </p:sldIdLst>
  <p:sldSz cx="12192000" cy="685800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72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4281488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5ED394-6DBA-4227-A0BE-F3449ED77305}" type="datetimeFigureOut">
              <a:rPr lang="ru-RU" smtClean="0"/>
              <a:t>12.09.2018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4281488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8DC81A-2D64-47E3-9E69-65CE363A50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79289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282C9F-D3B7-4D71-8622-2738D32B7DF8}" type="datetimeFigureOut">
              <a:rPr lang="ru-RU" smtClean="0"/>
              <a:t>12.09.2018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573088" y="1336675"/>
            <a:ext cx="6413500" cy="3608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55650" y="5145088"/>
            <a:ext cx="6048375" cy="4210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A10E25-EF66-4191-B310-E69DF22DAE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1484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59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37" name="Рисунок 36"/>
          <p:cNvPicPr/>
          <p:nvPr/>
        </p:nvPicPr>
        <p:blipFill>
          <a:blip r:embed="rId2"/>
          <a:stretch/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  <p:pic>
        <p:nvPicPr>
          <p:cNvPr id="38" name="Рисунок 37"/>
          <p:cNvPicPr/>
          <p:nvPr/>
        </p:nvPicPr>
        <p:blipFill>
          <a:blip r:embed="rId2"/>
          <a:stretch/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0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5240" cy="61441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2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76" name="Рисунок 75"/>
          <p:cNvPicPr/>
          <p:nvPr/>
        </p:nvPicPr>
        <p:blipFill>
          <a:blip r:embed="rId2"/>
          <a:stretch/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  <p:pic>
        <p:nvPicPr>
          <p:cNvPr id="77" name="Рисунок 76"/>
          <p:cNvPicPr/>
          <p:nvPr/>
        </p:nvPicPr>
        <p:blipFill>
          <a:blip r:embed="rId2"/>
          <a:stretch/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5240" cy="61441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anchor="b"/>
          <a:lstStyle/>
          <a:p>
            <a:pPr algn="ctr">
              <a:lnSpc>
                <a:spcPct val="100000"/>
              </a:lnSpc>
            </a:pPr>
            <a:r>
              <a:rPr lang="ru-RU" sz="6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/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958DA5A3-D931-4757-9B9F-C90EE516621C}" type="slidenum">
              <a:rPr lang="en-US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‹#›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ru-RU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</a:p>
          <a:p>
            <a:pPr marL="2286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LevelОбразец текста</a:t>
            </a:r>
          </a:p>
          <a:p>
            <a:pPr marL="685800" lvl="1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</a:t>
            </a: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</a:t>
            </a: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1600200" lvl="3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Четвертый уровень</a:t>
            </a: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057400" lvl="4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</a:t>
            </a: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2" name="PlaceHolder 4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/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3" name="PlaceHolder 5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3F636CAF-18EE-4F6D-AE12-7A000C74E9D4}" type="slidenum">
              <a:rPr lang="en-US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‹#›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lenta.ru/news/2015/12/07/megaface/" TargetMode="External"/><Relationship Id="rId13" Type="http://schemas.openxmlformats.org/officeDocument/2006/relationships/hyperlink" Target="https://zakonbase.ru/zakony/o-personalnyh-dannyh/" TargetMode="External"/><Relationship Id="rId3" Type="http://schemas.openxmlformats.org/officeDocument/2006/relationships/hyperlink" Target="http://ponedelnik.info/from-partners/printsipy-distantsionnogo-obucheniya" TargetMode="External"/><Relationship Id="rId7" Type="http://schemas.openxmlformats.org/officeDocument/2006/relationships/hyperlink" Target="https://ria.ru/economy/20171229/1511997800.html" TargetMode="External"/><Relationship Id="rId12" Type="http://schemas.openxmlformats.org/officeDocument/2006/relationships/hyperlink" Target="https://zen.yandex.ru/media/bankomat/banki-budut-sobirat-biometricheskie-dannye-chto-eto-takoe-i-zachem-eto-nujno-5b39d7e069914c00a9935010" TargetMode="External"/><Relationship Id="rId2" Type="http://schemas.openxmlformats.org/officeDocument/2006/relationships/hyperlink" Target="https://kamtechprom.ru/distancionnoe-obrazovanie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ria.ru/technology/20180120/1512979919.html" TargetMode="External"/><Relationship Id="rId11" Type="http://schemas.openxmlformats.org/officeDocument/2006/relationships/hyperlink" Target="https://team29.org/story/readmyface/" TargetMode="External"/><Relationship Id="rId5" Type="http://schemas.openxmlformats.org/officeDocument/2006/relationships/hyperlink" Target="https://www.rbc.ru/society/26/02/2018/5a93f2889a79475483ae233e?from=newsfeed" TargetMode="External"/><Relationship Id="rId10" Type="http://schemas.openxmlformats.org/officeDocument/2006/relationships/hyperlink" Target="https://www.securitylab.ru/news/tags/NIST/" TargetMode="External"/><Relationship Id="rId4" Type="http://schemas.openxmlformats.org/officeDocument/2006/relationships/hyperlink" Target="http://ki-news.ru/2018/03/01/kogda-loshadki-bolshe-ne-nuzhny/" TargetMode="External"/><Relationship Id="rId9" Type="http://schemas.openxmlformats.org/officeDocument/2006/relationships/hyperlink" Target="http://today.listis.ru/vperedi-planety-vsey-nayti-lico-iz-milliarda-za-polsekundy-rossiyskaya-tehnologiya-raspoznavaniya-lic-stala-luchshey-na-konkurse-razvedki-v-ssha.php" TargetMode="External"/><Relationship Id="rId14" Type="http://schemas.openxmlformats.org/officeDocument/2006/relationships/hyperlink" Target="https://zen.yandex.ru/media/esm_invest/informacionnaia-bezopasnost-v-20-5a9d95478c8be338903d2c37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Shape 1"/>
          <p:cNvSpPr txBox="1"/>
          <p:nvPr/>
        </p:nvSpPr>
        <p:spPr>
          <a:xfrm>
            <a:off x="1523880" y="947880"/>
            <a:ext cx="9143640" cy="56707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2400" b="0" u="sng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Тема семинара</a:t>
            </a: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: </a:t>
            </a:r>
            <a:r>
              <a:rPr lang="en-US" sz="2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“Вопросы совершенствования системы подготовки специалистов в области информационной безопасности. Проблемы, предложения и решения”</a:t>
            </a:r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2400" b="0" u="sng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Тема доклада: </a:t>
            </a: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“Проблемы привития культуры информационной безопасности при реализации образовательных программ в образовательном учреждении ВО”.</a:t>
            </a:r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Докладчик: Корсаков Иван Александрович</a:t>
            </a:r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Аспирант кафедры 43 “Стратегические информационные исследования” НИЯУ МИФИ</a:t>
            </a:r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Москва 2018 г.</a:t>
            </a:r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9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доклада использованы открытые ресурсы, ссылки на которые приведены в конце доклада.</a:t>
            </a:r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Ссылки на открытые источники публичной сети Интернет, использованные в докладе.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2" name="TextShape 2"/>
          <p:cNvSpPr txBox="1"/>
          <p:nvPr/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1000" b="0" u="sng" strike="noStrike" spc="-1">
                <a:solidFill>
                  <a:srgbClr val="0563C1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https://kamtechprom.ru/distancionnoe-obrazovanie/</a:t>
            </a: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lang="ru-RU" sz="1000" b="0" u="sng" strike="noStrike" spc="-1">
                <a:solidFill>
                  <a:srgbClr val="0563C1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3"/>
              </a:rPr>
              <a:t>http://ponedelnik.info/from-partners/printsipy-distantsionnogo-obucheniya</a:t>
            </a: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lang="ru-RU" sz="1000" b="0" u="sng" strike="noStrike" spc="-1">
                <a:solidFill>
                  <a:srgbClr val="0563C1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4"/>
              </a:rPr>
              <a:t>http://ki-news.ru/2018/03/01/kogda-loshadki-bolshe-ne-nuzhny/</a:t>
            </a: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lang="ru-RU" sz="1000" b="0" u="sng" strike="noStrike" spc="-1">
                <a:solidFill>
                  <a:srgbClr val="0563C1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5"/>
              </a:rPr>
              <a:t>https://www.rbc.ru/society/26/02/2018/5a93f2889a79475483ae233e?from=newsfeed</a:t>
            </a: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lang="ru-RU" sz="1000" b="0" u="sng" strike="noStrike" spc="-1">
                <a:solidFill>
                  <a:srgbClr val="0563C1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6"/>
              </a:rPr>
              <a:t>https://ria.ru/technology/20180120/1512979919.html</a:t>
            </a: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lang="ru-RU" sz="1000" b="0" u="sng" strike="noStrike" spc="-1">
                <a:solidFill>
                  <a:srgbClr val="0563C1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7"/>
              </a:rPr>
              <a:t>https://ria.ru/economy/20171229/1511997800.html</a:t>
            </a: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lang="ru-RU" sz="1000" b="0" u="sng" strike="noStrike" spc="-1">
                <a:solidFill>
                  <a:srgbClr val="0563C1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8"/>
              </a:rPr>
              <a:t>https://lenta.ru/news/2015/12/07/megaface/</a:t>
            </a: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lang="ru-RU" sz="1000" b="0" u="sng" strike="noStrike" spc="-1">
                <a:solidFill>
                  <a:srgbClr val="0563C1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9"/>
              </a:rPr>
              <a:t>http://today.listis.ru/vperedi-planety-vsey-nayti-lico-iz-milliarda-za-polsekundy-rossiyskaya-tehnologiya-raspoznavaniya-lic-stala-luchshey-na-konkurse-razvedki-v-ssha.php</a:t>
            </a: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lang="ru-RU" sz="1000" b="0" u="sng" strike="noStrike" spc="-1">
                <a:solidFill>
                  <a:srgbClr val="0563C1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10"/>
              </a:rPr>
              <a:t>https://www.securitylab.ru/news/tags/NIST/</a:t>
            </a: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lang="ru-RU" sz="1000" b="0" u="sng" strike="noStrike" spc="-1">
                <a:solidFill>
                  <a:srgbClr val="0563C1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11"/>
              </a:rPr>
              <a:t>https://team29.org/story/readmyface/</a:t>
            </a: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lang="ru-RU" sz="1000" b="0" u="sng" strike="noStrike" spc="-1">
                <a:solidFill>
                  <a:srgbClr val="0563C1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12"/>
              </a:rPr>
              <a:t>https://zen.yandex.ru/media/bankomat/banki-budut-sobirat-biometricheskie-dannye-chto-eto-takoe-i-zachem-eto-nujno-5b39d7e069914c00a9935010</a:t>
            </a: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lang="ru-RU" sz="1000" b="0" u="sng" strike="noStrike" spc="-1">
                <a:solidFill>
                  <a:srgbClr val="0563C1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13"/>
              </a:rPr>
              <a:t>https://zakonbase.ru/zakony/o-personalnyh-dannyh/</a:t>
            </a: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lang="ru-RU" sz="1000" b="0" u="sng" strike="noStrike" spc="-1">
                <a:solidFill>
                  <a:srgbClr val="0563C1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14"/>
              </a:rPr>
              <a:t>https://zen.yandex.ru/media/esm_invest/informacionnaia-bezopasnost-v-20-5a9d95478c8be338903d2c37</a:t>
            </a: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extShape 1"/>
          <p:cNvSpPr txBox="1"/>
          <p:nvPr/>
        </p:nvSpPr>
        <p:spPr>
          <a:xfrm>
            <a:off x="896760" y="185940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Спасибо за внимание!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4" name="TextShape 2"/>
          <p:cNvSpPr txBox="1"/>
          <p:nvPr/>
        </p:nvSpPr>
        <p:spPr>
          <a:xfrm>
            <a:off x="838080" y="2679120"/>
            <a:ext cx="10515240" cy="18590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00000"/>
              </a:lnSpc>
            </a:pP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6" name="CustomShape 4"/>
          <p:cNvSpPr/>
          <p:nvPr/>
        </p:nvSpPr>
        <p:spPr>
          <a:xfrm>
            <a:off x="838080" y="3723120"/>
            <a:ext cx="10515240" cy="1325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20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Корсаков Иван </a:t>
            </a:r>
            <a:r>
              <a:rPr lang="en-US" sz="2000" b="1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Александрович</a:t>
            </a:r>
            <a:endParaRPr lang="en-US" sz="4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4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20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E-mail</a:t>
            </a:r>
            <a:r>
              <a:rPr lang="en-US" sz="200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:</a:t>
            </a:r>
            <a:r>
              <a:rPr lang="ru-RU" sz="200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 </a:t>
            </a:r>
            <a:r>
              <a:rPr lang="en-US" sz="2000" b="1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ik@waivex.ru</a:t>
            </a:r>
            <a:endParaRPr lang="en-US" sz="4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4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Shape 1"/>
          <p:cNvSpPr txBox="1"/>
          <p:nvPr/>
        </p:nvSpPr>
        <p:spPr>
          <a:xfrm>
            <a:off x="838080" y="417960"/>
            <a:ext cx="10515240" cy="12456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Современные технологии стирают географические границы между студентами и преподавателями.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80" name="Рисунок 3"/>
          <p:cNvPicPr/>
          <p:nvPr/>
        </p:nvPicPr>
        <p:blipFill>
          <a:blip r:embed="rId2"/>
          <a:stretch/>
        </p:blipFill>
        <p:spPr>
          <a:xfrm>
            <a:off x="3447720" y="2127960"/>
            <a:ext cx="4935600" cy="37605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xtShape 1"/>
          <p:cNvSpPr txBox="1"/>
          <p:nvPr/>
        </p:nvSpPr>
        <p:spPr>
          <a:xfrm>
            <a:off x="838080" y="455040"/>
            <a:ext cx="10515240" cy="12456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Мы живем в эпоху развитых средств общения между студентом и преподавателем.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82" name="Picture 2"/>
          <p:cNvPicPr/>
          <p:nvPr/>
        </p:nvPicPr>
        <p:blipFill>
          <a:blip r:embed="rId2"/>
          <a:stretch/>
        </p:blipFill>
        <p:spPr>
          <a:xfrm>
            <a:off x="3512520" y="2318400"/>
            <a:ext cx="5166360" cy="34614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Shape 1"/>
          <p:cNvSpPr txBox="1"/>
          <p:nvPr/>
        </p:nvSpPr>
        <p:spPr>
          <a:xfrm>
            <a:off x="838080" y="342720"/>
            <a:ext cx="10515240" cy="12456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Вебинары, сдача тестов и экзаменов 
с использованием Интернет - это сегодняшний день.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84" name="Picture 2"/>
          <p:cNvPicPr/>
          <p:nvPr/>
        </p:nvPicPr>
        <p:blipFill>
          <a:blip r:embed="rId2"/>
          <a:stretch/>
        </p:blipFill>
        <p:spPr>
          <a:xfrm>
            <a:off x="1001160" y="2041560"/>
            <a:ext cx="5200920" cy="3461760"/>
          </a:xfrm>
          <a:prstGeom prst="rect">
            <a:avLst/>
          </a:prstGeom>
          <a:ln>
            <a:noFill/>
          </a:ln>
        </p:spPr>
      </p:pic>
      <p:pic>
        <p:nvPicPr>
          <p:cNvPr id="85" name="Picture 4"/>
          <p:cNvPicPr/>
          <p:nvPr/>
        </p:nvPicPr>
        <p:blipFill>
          <a:blip r:embed="rId3"/>
          <a:stretch/>
        </p:blipFill>
        <p:spPr>
          <a:xfrm>
            <a:off x="7026480" y="2041560"/>
            <a:ext cx="3744360" cy="2316240"/>
          </a:xfrm>
          <a:prstGeom prst="rect">
            <a:avLst/>
          </a:prstGeom>
          <a:ln>
            <a:noFill/>
          </a:ln>
        </p:spPr>
      </p:pic>
      <p:sp>
        <p:nvSpPr>
          <p:cNvPr id="86" name="CustomShape 2"/>
          <p:cNvSpPr/>
          <p:nvPr/>
        </p:nvSpPr>
        <p:spPr>
          <a:xfrm>
            <a:off x="6928560" y="4145400"/>
            <a:ext cx="4119480" cy="198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pPr>
              <a:lnSpc>
                <a:spcPct val="100000"/>
              </a:lnSpc>
            </a:pP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смену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преподавателям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вузов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не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имеющим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научных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публикаций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своему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предмету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должны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прийти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онлайн-курсы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уверен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ректор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национального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исследовательского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университета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«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Высшая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школа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экономики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» (ВШЭ)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Ярослав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Кузьминов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
«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Надо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создавать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систему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в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которой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вуз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был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бы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обязан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замещать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те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курсы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которые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у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него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читают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люди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которые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сами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ничего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не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писали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этой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теме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качественными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онлайн-курсами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», —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сказал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Кузьминов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(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цитата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ТАСС).
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Ð¿ÑÐ¾ÐºÑÐ¾ÑÐ¸Ð½Ð³ Ð¾ÑÐºÑÑÑÐ¾Ðµ Ð¾Ð±ÑÐ°Ð·Ð¾Ð²Ð°Ð½Ð¸Ð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82" t="-492" b="337"/>
          <a:stretch/>
        </p:blipFill>
        <p:spPr bwMode="auto">
          <a:xfrm>
            <a:off x="606582" y="3367890"/>
            <a:ext cx="3393108" cy="2692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Ð°ÑÑÐ¸Ð½ÐºÐ¸ Ð¿Ð¾ Ð·Ð°Ð¿ÑÐ¾ÑÑ Ð¿ÑÐ¾ÐºÑÐ¾ÑÐ¸Ð½Ð³ Ð¾ÑÐºÑÑÑÐ¾Ðµ Ð¾Ð±ÑÐ°Ð·Ð¾Ð²Ð°Ð½Ð¸Ðµ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7" t="437" r="6062" b="1042"/>
          <a:stretch/>
        </p:blipFill>
        <p:spPr bwMode="auto">
          <a:xfrm>
            <a:off x="8644117" y="3367890"/>
            <a:ext cx="3404103" cy="2643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23" t="-1124" r="17972" b="-1348"/>
          <a:stretch/>
        </p:blipFill>
        <p:spPr bwMode="auto">
          <a:xfrm>
            <a:off x="4606272" y="3367890"/>
            <a:ext cx="3431263" cy="2752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Shape 1"/>
          <p:cNvSpPr txBox="1"/>
          <p:nvPr/>
        </p:nvSpPr>
        <p:spPr>
          <a:xfrm>
            <a:off x="838080" y="455040"/>
            <a:ext cx="10515240" cy="12456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3600" b="1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Различные виды </a:t>
            </a:r>
            <a:r>
              <a:rPr lang="ru-RU" sz="3600" b="1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прокторинга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0369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Shape 1"/>
          <p:cNvSpPr txBox="1"/>
          <p:nvPr/>
        </p:nvSpPr>
        <p:spPr>
          <a:xfrm>
            <a:off x="318960" y="342720"/>
            <a:ext cx="11366640" cy="12456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Студенты ВУЗов уже получают доступ к учебным материалам при помощи биометрической идентификации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8" name="CustomShape 2"/>
          <p:cNvSpPr/>
          <p:nvPr/>
        </p:nvSpPr>
        <p:spPr>
          <a:xfrm>
            <a:off x="5929560" y="1873080"/>
            <a:ext cx="5494320" cy="335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pPr>
              <a:lnSpc>
                <a:spcPct val="100000"/>
              </a:lnSpc>
            </a:pP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</a:t>
            </a:r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Технология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распознавания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лиц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компании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VisionLabs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25%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акций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которой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принадлежит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Сбербанку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позволяет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сдавать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экзамены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и 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тесты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студентам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вузов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онлайн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что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делает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процесс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образования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в 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России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более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гибким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и 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доступным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сообщил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РИА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Новости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генеральный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директор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и 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основатель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VisionLabs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Александр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Ханин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
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Глава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VisionLabs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в 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качестве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примера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назвал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u="sng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Московский</a:t>
            </a:r>
            <a:r>
              <a:rPr lang="en-US" sz="1400" b="0" u="sng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u="sng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институт</a:t>
            </a:r>
            <a:r>
              <a:rPr lang="en-US" sz="1400" b="0" u="sng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u="sng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психоанализа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который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внедрил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решение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распознаванию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лиц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VisionLabs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LUNA в 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систему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обучения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и 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тестирования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студентов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удаленной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идентификации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использовании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учебного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портала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студенты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института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получают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доступ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к 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материалам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курса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и к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сдаче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тестов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и 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экзаменов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тогда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как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ранее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это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было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невозможно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из-за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использования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системой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стандартного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механизма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доступа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r>
              <a:rPr lang="en-US" sz="1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паролю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
</a:t>
            </a:r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89" name="Picture 4"/>
          <p:cNvPicPr/>
          <p:nvPr/>
        </p:nvPicPr>
        <p:blipFill>
          <a:blip r:embed="rId2"/>
          <a:stretch/>
        </p:blipFill>
        <p:spPr>
          <a:xfrm>
            <a:off x="930240" y="2158200"/>
            <a:ext cx="4758480" cy="26985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Shape 1"/>
          <p:cNvSpPr txBox="1"/>
          <p:nvPr/>
        </p:nvSpPr>
        <p:spPr>
          <a:xfrm>
            <a:off x="318960" y="116280"/>
            <a:ext cx="11366640" cy="12456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Биометрические </a:t>
            </a:r>
            <a:r>
              <a:rPr lang="ru-RU" sz="3600" b="1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данные - </a:t>
            </a:r>
            <a:r>
              <a:rPr lang="ru-RU" sz="36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что это?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1" name="TextShape 2"/>
          <p:cNvSpPr txBox="1"/>
          <p:nvPr/>
        </p:nvSpPr>
        <p:spPr>
          <a:xfrm>
            <a:off x="908640" y="5309640"/>
            <a:ext cx="10515240" cy="14317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92" name="Picture 2"/>
          <p:cNvPicPr/>
          <p:nvPr/>
        </p:nvPicPr>
        <p:blipFill>
          <a:blip r:embed="rId2"/>
          <a:stretch/>
        </p:blipFill>
        <p:spPr>
          <a:xfrm>
            <a:off x="3205080" y="1551960"/>
            <a:ext cx="5033160" cy="33552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Shape 1"/>
          <p:cNvSpPr txBox="1"/>
          <p:nvPr/>
        </p:nvSpPr>
        <p:spPr>
          <a:xfrm>
            <a:off x="318960" y="342720"/>
            <a:ext cx="11366640" cy="8139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Правовое поле использования биометрических данных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4" name="TextShape 2"/>
          <p:cNvSpPr txBox="1"/>
          <p:nvPr/>
        </p:nvSpPr>
        <p:spPr>
          <a:xfrm>
            <a:off x="838080" y="5259960"/>
            <a:ext cx="10515240" cy="14594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95" name="Рисунок 4"/>
          <p:cNvPicPr/>
          <p:nvPr/>
        </p:nvPicPr>
        <p:blipFill>
          <a:blip r:embed="rId2"/>
          <a:stretch/>
        </p:blipFill>
        <p:spPr>
          <a:xfrm>
            <a:off x="667080" y="1468800"/>
            <a:ext cx="4961520" cy="2621160"/>
          </a:xfrm>
          <a:prstGeom prst="rect">
            <a:avLst/>
          </a:prstGeom>
          <a:ln>
            <a:noFill/>
          </a:ln>
        </p:spPr>
      </p:pic>
      <p:pic>
        <p:nvPicPr>
          <p:cNvPr id="96" name="Рисунок 5"/>
          <p:cNvPicPr/>
          <p:nvPr/>
        </p:nvPicPr>
        <p:blipFill>
          <a:blip r:embed="rId3"/>
          <a:stretch/>
        </p:blipFill>
        <p:spPr>
          <a:xfrm>
            <a:off x="6563160" y="1468800"/>
            <a:ext cx="4561200" cy="36334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Shape 1"/>
          <p:cNvSpPr txBox="1"/>
          <p:nvPr/>
        </p:nvSpPr>
        <p:spPr>
          <a:xfrm>
            <a:off x="838080" y="342720"/>
            <a:ext cx="10515240" cy="12456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36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Информационная безопасность при работе с  биометрическими данными в ВУЗах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8" name="TextShape 2"/>
          <p:cNvSpPr txBox="1"/>
          <p:nvPr/>
        </p:nvSpPr>
        <p:spPr>
          <a:xfrm>
            <a:off x="838080" y="5637240"/>
            <a:ext cx="10515240" cy="10818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ru-RU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9" name="CustomShape 3"/>
          <p:cNvSpPr/>
          <p:nvPr/>
        </p:nvSpPr>
        <p:spPr>
          <a:xfrm>
            <a:off x="6542640" y="1746000"/>
            <a:ext cx="4513680" cy="2473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pPr>
              <a:lnSpc>
                <a:spcPct val="100000"/>
              </a:lnSpc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</a:t>
            </a: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</a:t>
            </a:r>
            <a:r>
              <a:rPr lang="en-U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сфере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информационной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безопасности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</a:t>
            </a:r>
            <a:r>
              <a:rPr lang="en-U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нет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мелочей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 </a:t>
            </a: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Все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аспекты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являются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важными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и </a:t>
            </a:r>
            <a:r>
              <a:rPr lang="en-U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первостепенными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 </a:t>
            </a: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Культура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работы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в </a:t>
            </a:r>
            <a:r>
              <a:rPr lang="en-U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этой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области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требует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осведомленности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и </a:t>
            </a:r>
            <a:r>
              <a:rPr lang="en-U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грамотности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          </a:t>
            </a:r>
            <a:r>
              <a:rPr lang="en-U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как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персонала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ВУЗов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                                     </a:t>
            </a:r>
            <a:r>
              <a:rPr lang="en-U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так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и </a:t>
            </a:r>
            <a:r>
              <a:rPr lang="en-U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студентов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/</a:t>
            </a:r>
            <a:r>
              <a:rPr lang="en-US" sz="2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слушателей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0" name="Picture 4"/>
          <p:cNvPicPr/>
          <p:nvPr/>
        </p:nvPicPr>
        <p:blipFill>
          <a:blip r:embed="rId2"/>
          <a:stretch/>
        </p:blipFill>
        <p:spPr>
          <a:xfrm>
            <a:off x="838080" y="1954440"/>
            <a:ext cx="4624920" cy="33890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</TotalTime>
  <Words>284</Words>
  <Application>Microsoft Office PowerPoint</Application>
  <PresentationFormat>Широкоэкранный</PresentationFormat>
  <Paragraphs>65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Arial</vt:lpstr>
      <vt:lpstr>Calibri</vt:lpstr>
      <vt:lpstr>Calibri Light</vt:lpstr>
      <vt:lpstr>DejaVu Sans</vt:lpstr>
      <vt:lpstr>Symbol</vt:lpstr>
      <vt:lpstr>Times New Roman</vt:lpstr>
      <vt:lpstr>Wingdings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Сергей Писаренко</dc:creator>
  <dc:description/>
  <cp:lastModifiedBy>Корсаков Иван</cp:lastModifiedBy>
  <cp:revision>28</cp:revision>
  <dcterms:created xsi:type="dcterms:W3CDTF">2018-09-11T10:17:01Z</dcterms:created>
  <dcterms:modified xsi:type="dcterms:W3CDTF">2018-09-12T21:14:49Z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Широкоэкранный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10</vt:i4>
  </property>
</Properties>
</file>