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73" r:id="rId6"/>
    <p:sldId id="274" r:id="rId7"/>
    <p:sldId id="275" r:id="rId8"/>
    <p:sldId id="262" r:id="rId9"/>
    <p:sldId id="264" r:id="rId10"/>
    <p:sldId id="263" r:id="rId11"/>
    <p:sldId id="261" r:id="rId12"/>
    <p:sldId id="276" r:id="rId13"/>
    <p:sldId id="269" r:id="rId14"/>
    <p:sldId id="271" r:id="rId15"/>
    <p:sldId id="272" r:id="rId16"/>
    <p:sldId id="27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F5A9"/>
    <a:srgbClr val="E5F4D4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647" autoAdjust="0"/>
    <p:restoredTop sz="94660"/>
  </p:normalViewPr>
  <p:slideViewPr>
    <p:cSldViewPr snapToGrid="0">
      <p:cViewPr>
        <p:scale>
          <a:sx n="73" d="100"/>
          <a:sy n="73" d="100"/>
        </p:scale>
        <p:origin x="-432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CD50E-87E2-4A26-9E6D-088BDA275208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4735E-EC2A-49F3-B5F7-133A87DDE5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6692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F4124ECD-F1EF-4BD8-BCC5-5C61BBC6B73E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95325"/>
            <a:ext cx="6089650" cy="34258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</p:spPr>
        <p:txBody>
          <a:bodyPr wrap="none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87084" y="69755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9D9-5026-4F26-8D34-15F15BD83E52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95960-C095-4C59-B8DD-3975F1412F5B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0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48C-76E5-45B5-B930-F1B17D3695E1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19E9D-7775-4F9D-AAC3-29A2686DDB96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7084" y="69755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7F9D-02F8-43B5-A2A4-89E904641005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2F468-7EC0-467E-97B3-E5E0A695D6B0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92CB-9396-46D2-A045-D7E92985D0AA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FB950-1EB7-4BBF-B994-0D57C44FB3DD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5FA50-162F-42F2-B1A0-F810EC061E30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248ED-25BE-4BB2-9EB9-4AF1D3A5AADF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8DDE-A6C7-4670-828E-B7DA48007F32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5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D245C8-C0C5-4A25-9EDF-68F402089995}" type="datetime1">
              <a:rPr lang="ru-RU" smtClean="0"/>
              <a:pPr/>
              <a:t>03.07.2018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F990CB5-6F87-437C-8DFB-370BE5B5A3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0846" y="3391230"/>
            <a:ext cx="9418320" cy="169164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Руководитель проекта: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руководитель Регионального учебно-научного центра по проблемам информационной безопасности,</a:t>
            </a:r>
          </a:p>
          <a:p>
            <a:r>
              <a:rPr lang="ru-RU" sz="2400" dirty="0">
                <a:solidFill>
                  <a:schemeClr val="tx1"/>
                </a:solidFill>
              </a:rPr>
              <a:t>з</a:t>
            </a:r>
            <a:r>
              <a:rPr lang="ru-RU" sz="2400" dirty="0" smtClean="0">
                <a:solidFill>
                  <a:schemeClr val="tx1"/>
                </a:solidFill>
              </a:rPr>
              <a:t>аведующий  кафедрой систем информационной безопасности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Воронежского государственного технического университета</a:t>
            </a:r>
          </a:p>
          <a:p>
            <a:r>
              <a:rPr lang="ru-RU" sz="2400" dirty="0" err="1" smtClean="0">
                <a:solidFill>
                  <a:schemeClr val="tx1"/>
                </a:solidFill>
              </a:rPr>
              <a:t>Остапенко</a:t>
            </a:r>
            <a:r>
              <a:rPr lang="ru-RU" sz="2400" dirty="0" smtClean="0">
                <a:solidFill>
                  <a:schemeClr val="tx1"/>
                </a:solidFill>
              </a:rPr>
              <a:t> Александр Григорьевич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Cambria" pitchFamily="18" charset="0"/>
              </a:rPr>
              <a:t>E-mail: mnac@comch.ru</a:t>
            </a:r>
            <a:r>
              <a:rPr lang="ru-RU" sz="2000" dirty="0" smtClean="0">
                <a:solidFill>
                  <a:schemeClr val="tx1"/>
                </a:solidFill>
                <a:latin typeface="Cambria" pitchFamily="18" charset="0"/>
              </a:rPr>
              <a:t>; </a:t>
            </a:r>
            <a:r>
              <a:rPr lang="en-US" sz="2000" dirty="0" smtClean="0">
                <a:solidFill>
                  <a:schemeClr val="tx1"/>
                </a:solidFill>
                <a:latin typeface="Cambria" pitchFamily="18" charset="0"/>
              </a:rPr>
              <a:t> kafedrasib.ru</a:t>
            </a:r>
            <a:endParaRPr lang="ru-RU" sz="20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9996" y="142504"/>
            <a:ext cx="9418320" cy="4041648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Безопасный Интернет</a:t>
            </a:r>
            <a:endParaRPr lang="ru-RU" sz="7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383772" y="1270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966656" y="251869"/>
            <a:ext cx="1017596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Воронежский государственный технический </a:t>
            </a:r>
            <a:r>
              <a:rPr lang="ru-RU" sz="2800" b="1" dirty="0" smtClean="0">
                <a:latin typeface="Cambria" pitchFamily="18" charset="0"/>
              </a:rPr>
              <a:t>университет</a:t>
            </a:r>
          </a:p>
          <a:p>
            <a:pPr algn="ctr"/>
            <a:r>
              <a:rPr lang="ru-RU" sz="2400" dirty="0" smtClean="0">
                <a:latin typeface="Cambria" pitchFamily="18" charset="0"/>
              </a:rPr>
              <a:t>(презентация для региональной </a:t>
            </a:r>
            <a:r>
              <a:rPr lang="ru-RU" sz="2400" smtClean="0">
                <a:latin typeface="Cambria" pitchFamily="18" charset="0"/>
              </a:rPr>
              <a:t>комиссии по борьбе </a:t>
            </a:r>
            <a:r>
              <a:rPr lang="ru-RU" sz="2400" dirty="0" smtClean="0">
                <a:latin typeface="Cambria" pitchFamily="18" charset="0"/>
              </a:rPr>
              <a:t>с экстремизмом)</a:t>
            </a:r>
            <a:endParaRPr lang="ru-RU" sz="24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996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640081" y="285751"/>
            <a:ext cx="1017596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Cambria" pitchFamily="18" charset="0"/>
              </a:rPr>
              <a:t>РЕГИОНАЛЬНЫЕ ПАБЛИКИ </a:t>
            </a:r>
          </a:p>
          <a:p>
            <a:pPr algn="ctr"/>
            <a:r>
              <a:rPr lang="ru-RU" sz="2600" b="1" dirty="0" smtClean="0">
                <a:latin typeface="Cambria" pitchFamily="18" charset="0"/>
              </a:rPr>
              <a:t>СОЦИАЛЬНОЙ </a:t>
            </a:r>
            <a:r>
              <a:rPr lang="ru-RU" sz="2600" b="1" dirty="0">
                <a:latin typeface="Cambria" pitchFamily="18" charset="0"/>
              </a:rPr>
              <a:t>СЕТИ ОДНОКЛАССНИКИ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10" y="1428736"/>
            <a:ext cx="11620581" cy="4154984"/>
          </a:xfrm>
          <a:prstGeom prst="rect">
            <a:avLst/>
          </a:prstGeom>
          <a:noFill/>
          <a:ln>
            <a:noFill/>
          </a:ln>
        </p:spPr>
        <p:txBody>
          <a:bodyPr numCol="2" spcCol="108000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Вести Воронеж </a:t>
            </a:r>
            <a:r>
              <a:rPr lang="ru-RU" sz="2400" dirty="0" smtClean="0">
                <a:latin typeface="Cambria" pitchFamily="18" charset="0"/>
              </a:rPr>
              <a:t>- 12 </a:t>
            </a:r>
            <a:r>
              <a:rPr lang="ru-RU" sz="2400" dirty="0">
                <a:latin typeface="Cambria" pitchFamily="18" charset="0"/>
              </a:rPr>
              <a:t>614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«МОЁ! </a:t>
            </a:r>
            <a:r>
              <a:rPr lang="ru-RU" sz="2400" dirty="0" err="1">
                <a:latin typeface="Cambria" pitchFamily="18" charset="0"/>
              </a:rPr>
              <a:t>Online</a:t>
            </a:r>
            <a:r>
              <a:rPr lang="ru-RU" sz="2400" dirty="0">
                <a:latin typeface="Cambria" pitchFamily="18" charset="0"/>
              </a:rPr>
              <a:t>» Все новости </a:t>
            </a:r>
            <a:r>
              <a:rPr lang="ru-RU" sz="2400" dirty="0" smtClean="0">
                <a:latin typeface="Cambria" pitchFamily="18" charset="0"/>
              </a:rPr>
              <a:t>Воронежа - </a:t>
            </a:r>
            <a:r>
              <a:rPr lang="ru-RU" sz="2400" dirty="0">
                <a:latin typeface="Cambria" pitchFamily="18" charset="0"/>
              </a:rPr>
              <a:t>28 576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Воронеж русский город </a:t>
            </a:r>
            <a:r>
              <a:rPr lang="ru-RU" sz="2400" dirty="0" smtClean="0">
                <a:latin typeface="Cambria" pitchFamily="18" charset="0"/>
              </a:rPr>
              <a:t>- 103</a:t>
            </a:r>
            <a:r>
              <a:rPr lang="ru-RU" sz="2400" dirty="0">
                <a:latin typeface="Cambria" pitchFamily="18" charset="0"/>
              </a:rPr>
              <a:t> 427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Воронеж </a:t>
            </a:r>
            <a:r>
              <a:rPr lang="ru-RU" sz="2400" dirty="0" smtClean="0">
                <a:latin typeface="Cambria" pitchFamily="18" charset="0"/>
              </a:rPr>
              <a:t>православный - 80</a:t>
            </a:r>
            <a:r>
              <a:rPr lang="ru-RU" sz="2400" dirty="0">
                <a:latin typeface="Cambria" pitchFamily="18" charset="0"/>
              </a:rPr>
              <a:t> 921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 err="1">
                <a:latin typeface="Cambria" pitchFamily="18" charset="0"/>
              </a:rPr>
              <a:t>ВОРОНЕЖности</a:t>
            </a:r>
            <a:r>
              <a:rPr lang="ru-RU" sz="2400" dirty="0">
                <a:latin typeface="Cambria" pitchFamily="18" charset="0"/>
              </a:rPr>
              <a:t> - новости </a:t>
            </a:r>
            <a:r>
              <a:rPr lang="ru-RU" sz="2400" dirty="0" smtClean="0">
                <a:latin typeface="Cambria" pitchFamily="18" charset="0"/>
              </a:rPr>
              <a:t>Воронеж - </a:t>
            </a:r>
            <a:r>
              <a:rPr lang="ru-RU" sz="2400" dirty="0">
                <a:latin typeface="Cambria" pitchFamily="18" charset="0"/>
              </a:rPr>
              <a:t>73 534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Воронеж 24 – Вести </a:t>
            </a:r>
            <a:r>
              <a:rPr lang="ru-RU" sz="2400" dirty="0" smtClean="0">
                <a:latin typeface="Cambria" pitchFamily="18" charset="0"/>
              </a:rPr>
              <a:t>- 56</a:t>
            </a:r>
            <a:r>
              <a:rPr lang="ru-RU" sz="2400" dirty="0">
                <a:latin typeface="Cambria" pitchFamily="18" charset="0"/>
              </a:rPr>
              <a:t> 228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Поехали в Воронеж </a:t>
            </a:r>
            <a:r>
              <a:rPr lang="ru-RU" sz="2400" dirty="0" smtClean="0">
                <a:latin typeface="Cambria" pitchFamily="18" charset="0"/>
              </a:rPr>
              <a:t>- 32</a:t>
            </a:r>
            <a:r>
              <a:rPr lang="ru-RU" sz="2400" dirty="0">
                <a:latin typeface="Cambria" pitchFamily="18" charset="0"/>
              </a:rPr>
              <a:t> 442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Воронеж и Воронежская область без цензуры </a:t>
            </a:r>
            <a:r>
              <a:rPr lang="ru-RU" sz="2400" dirty="0" smtClean="0">
                <a:latin typeface="Cambria" pitchFamily="18" charset="0"/>
              </a:rPr>
              <a:t>- 29</a:t>
            </a:r>
            <a:r>
              <a:rPr lang="ru-RU" sz="2400" dirty="0">
                <a:latin typeface="Cambria" pitchFamily="18" charset="0"/>
              </a:rPr>
              <a:t> 590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Воронеж Самый </a:t>
            </a:r>
            <a:r>
              <a:rPr lang="ru-RU" sz="2400" dirty="0" err="1">
                <a:latin typeface="Cambria" pitchFamily="18" charset="0"/>
              </a:rPr>
              <a:t>клевый</a:t>
            </a:r>
            <a:r>
              <a:rPr lang="ru-RU" sz="2400" dirty="0">
                <a:latin typeface="Cambria" pitchFamily="18" charset="0"/>
              </a:rPr>
              <a:t> город </a:t>
            </a:r>
            <a:r>
              <a:rPr lang="ru-RU" sz="2400" dirty="0" smtClean="0">
                <a:latin typeface="Cambria" pitchFamily="18" charset="0"/>
              </a:rPr>
              <a:t>- 25</a:t>
            </a:r>
            <a:r>
              <a:rPr lang="ru-RU" sz="2400" dirty="0">
                <a:latin typeface="Cambria" pitchFamily="18" charset="0"/>
              </a:rPr>
              <a:t> 028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Воронеж </a:t>
            </a:r>
            <a:r>
              <a:rPr lang="ru-RU" sz="2400" dirty="0" smtClean="0">
                <a:latin typeface="Cambria" pitchFamily="18" charset="0"/>
              </a:rPr>
              <a:t>- 20</a:t>
            </a:r>
            <a:r>
              <a:rPr lang="ru-RU" sz="2400" dirty="0">
                <a:latin typeface="Cambria" pitchFamily="18" charset="0"/>
              </a:rPr>
              <a:t> 524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ОБЪЯВЛЕНИЯ ВОРОНЕЖ </a:t>
            </a:r>
            <a:r>
              <a:rPr lang="ru-RU" sz="2400" dirty="0" smtClean="0">
                <a:latin typeface="Cambria" pitchFamily="18" charset="0"/>
              </a:rPr>
              <a:t>- 18</a:t>
            </a:r>
            <a:r>
              <a:rPr lang="ru-RU" sz="2400" dirty="0">
                <a:latin typeface="Cambria" pitchFamily="18" charset="0"/>
              </a:rPr>
              <a:t> 871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latin typeface="Cambria" pitchFamily="18" charset="0"/>
              </a:rPr>
              <a:t>Новости Блокнот Воронеж </a:t>
            </a:r>
            <a:r>
              <a:rPr lang="ru-RU" sz="2400" dirty="0" smtClean="0">
                <a:latin typeface="Cambria" pitchFamily="18" charset="0"/>
              </a:rPr>
              <a:t>- 16</a:t>
            </a:r>
            <a:r>
              <a:rPr lang="ru-RU" sz="2400" dirty="0">
                <a:latin typeface="Cambria" pitchFamily="18" charset="0"/>
              </a:rPr>
              <a:t> 304 </a:t>
            </a:r>
          </a:p>
          <a:p>
            <a:pPr marL="342900" indent="-342900">
              <a:defRPr/>
            </a:pPr>
            <a:endParaRPr lang="ru-RU" sz="2400" dirty="0">
              <a:latin typeface="Cambria" pitchFamily="18" charset="0"/>
            </a:endParaRPr>
          </a:p>
          <a:p>
            <a:pPr marL="534988" indent="-342900" algn="just">
              <a:defRPr/>
            </a:pPr>
            <a:endParaRPr lang="ru-RU" sz="2000" i="1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 marL="1789113" indent="-1597025" algn="just">
              <a:defRPr/>
            </a:pPr>
            <a:r>
              <a:rPr lang="ru-RU" sz="2000" i="1" dirty="0" smtClean="0">
                <a:solidFill>
                  <a:schemeClr val="accent2"/>
                </a:solidFill>
                <a:latin typeface="Cambria" pitchFamily="18" charset="0"/>
              </a:rPr>
              <a:t>Примечание: в цифрах указано количество подписчиков ресурса.</a:t>
            </a:r>
          </a:p>
          <a:p>
            <a:pPr marL="534988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i="1" dirty="0">
              <a:solidFill>
                <a:schemeClr val="accent2"/>
              </a:solidFill>
              <a:latin typeface="Cambria" pitchFamily="18" charset="0"/>
              <a:cs typeface="+mn-cs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89" y="162198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966651" y="285751"/>
            <a:ext cx="9875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РЕГИОНАЛЬНЫЕ КАНАЛЫ СОЦИАЛЬНОЙ </a:t>
            </a:r>
            <a:r>
              <a:rPr lang="ru-RU" sz="2800" b="1" dirty="0">
                <a:latin typeface="Cambria" pitchFamily="18" charset="0"/>
              </a:rPr>
              <a:t>СЕТИ </a:t>
            </a:r>
            <a:r>
              <a:rPr lang="en-US" sz="2800" b="1" dirty="0">
                <a:latin typeface="Cambria" pitchFamily="18" charset="0"/>
              </a:rPr>
              <a:t>YOUTUBE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10" y="1428737"/>
            <a:ext cx="11620581" cy="4524315"/>
          </a:xfrm>
          <a:prstGeom prst="rect">
            <a:avLst/>
          </a:prstGeom>
          <a:noFill/>
          <a:ln>
            <a:noFill/>
          </a:ln>
        </p:spPr>
        <p:txBody>
          <a:bodyPr numCol="2" spcCol="108000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sz="2200" dirty="0">
                <a:latin typeface="Cambria" pitchFamily="18" charset="0"/>
              </a:rPr>
              <a:t>Margarita REAL stories (</a:t>
            </a:r>
            <a:r>
              <a:rPr lang="ru-RU" sz="2200" dirty="0" err="1">
                <a:latin typeface="Cambria" pitchFamily="18" charset="0"/>
              </a:rPr>
              <a:t>Блог</a:t>
            </a:r>
            <a:r>
              <a:rPr lang="en-US" sz="2200" dirty="0">
                <a:latin typeface="Cambria" pitchFamily="18" charset="0"/>
              </a:rPr>
              <a:t>) – 1950 </a:t>
            </a:r>
            <a:endParaRPr lang="ru-RU" sz="22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Олег Капустин (Политика, </a:t>
            </a:r>
            <a:r>
              <a:rPr lang="ru-RU" sz="2200" dirty="0" err="1">
                <a:latin typeface="Cambria" pitchFamily="18" charset="0"/>
              </a:rPr>
              <a:t>Блог</a:t>
            </a:r>
            <a:r>
              <a:rPr lang="ru-RU" sz="2200" dirty="0">
                <a:latin typeface="Cambria" pitchFamily="18" charset="0"/>
              </a:rPr>
              <a:t>) – 14000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АЛЁНА </a:t>
            </a:r>
            <a:r>
              <a:rPr lang="ru-RU" sz="2200" dirty="0" err="1">
                <a:latin typeface="Cambria" pitchFamily="18" charset="0"/>
              </a:rPr>
              <a:t>Трушева</a:t>
            </a:r>
            <a:r>
              <a:rPr lang="ru-RU" sz="2200" dirty="0">
                <a:latin typeface="Cambria" pitchFamily="18" charset="0"/>
              </a:rPr>
              <a:t> (Миграция) – 2700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 err="1">
                <a:latin typeface="Cambria" pitchFamily="18" charset="0"/>
              </a:rPr>
              <a:t>Пашка</a:t>
            </a:r>
            <a:r>
              <a:rPr lang="ru-RU" sz="2200" dirty="0">
                <a:latin typeface="Cambria" pitchFamily="18" charset="0"/>
              </a:rPr>
              <a:t> Ширяев (Развлечения, Новости Рунета) -53400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Просрочка Патруль (Развлечения, Новости) -8600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Провинциальный Модник (</a:t>
            </a:r>
            <a:r>
              <a:rPr lang="ru-RU" sz="2200" dirty="0" err="1">
                <a:latin typeface="Cambria" pitchFamily="18" charset="0"/>
              </a:rPr>
              <a:t>Блог</a:t>
            </a:r>
            <a:r>
              <a:rPr lang="ru-RU" sz="2200" dirty="0">
                <a:latin typeface="Cambria" pitchFamily="18" charset="0"/>
              </a:rPr>
              <a:t>) -1200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ВООТ !!! Локальные (Новости) -33500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НАШ НАДЗОР (</a:t>
            </a:r>
            <a:r>
              <a:rPr lang="ru-RU" sz="2200" dirty="0" err="1">
                <a:latin typeface="Cambria" pitchFamily="18" charset="0"/>
              </a:rPr>
              <a:t>Блог</a:t>
            </a:r>
            <a:r>
              <a:rPr lang="ru-RU" sz="2200" dirty="0">
                <a:latin typeface="Cambria" pitchFamily="18" charset="0"/>
              </a:rPr>
              <a:t>) –18300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200" dirty="0" err="1">
                <a:latin typeface="Cambria" pitchFamily="18" charset="0"/>
              </a:rPr>
              <a:t>Varlamov</a:t>
            </a:r>
            <a:r>
              <a:rPr lang="ru-RU" sz="2200" dirty="0">
                <a:latin typeface="Cambria" pitchFamily="18" charset="0"/>
              </a:rPr>
              <a:t> (</a:t>
            </a:r>
            <a:r>
              <a:rPr lang="ru-RU" sz="2200" dirty="0" err="1">
                <a:latin typeface="Cambria" pitchFamily="18" charset="0"/>
              </a:rPr>
              <a:t>Блог</a:t>
            </a:r>
            <a:r>
              <a:rPr lang="ru-RU" sz="2200" dirty="0">
                <a:latin typeface="Cambria" pitchFamily="18" charset="0"/>
              </a:rPr>
              <a:t>, Путешествия, Политика) -292400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200" dirty="0">
                <a:latin typeface="Cambria" pitchFamily="18" charset="0"/>
              </a:rPr>
              <a:t>LINA</a:t>
            </a:r>
            <a:r>
              <a:rPr lang="ru-RU" sz="2200" dirty="0">
                <a:latin typeface="Cambria" pitchFamily="18" charset="0"/>
              </a:rPr>
              <a:t> (</a:t>
            </a:r>
            <a:r>
              <a:rPr lang="ru-RU" sz="2200" dirty="0" err="1">
                <a:latin typeface="Cambria" pitchFamily="18" charset="0"/>
              </a:rPr>
              <a:t>Блог</a:t>
            </a:r>
            <a:r>
              <a:rPr lang="ru-RU" sz="2200" dirty="0">
                <a:latin typeface="Cambria" pitchFamily="18" charset="0"/>
              </a:rPr>
              <a:t>) -2300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Ваш Верный Выбор (Недвижимость) –809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41 канал Воронеж (Новости) -600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ДОРОЖНЫЙ КОНТРОЛЬ Воронеж (Новости) –0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200" dirty="0">
                <a:latin typeface="Cambria" pitchFamily="18" charset="0"/>
              </a:rPr>
              <a:t>МОЁ! </a:t>
            </a:r>
            <a:r>
              <a:rPr lang="ru-RU" sz="2200" dirty="0" err="1">
                <a:latin typeface="Cambria" pitchFamily="18" charset="0"/>
              </a:rPr>
              <a:t>Online</a:t>
            </a:r>
            <a:r>
              <a:rPr lang="ru-RU" sz="2200" dirty="0">
                <a:latin typeface="Cambria" pitchFamily="18" charset="0"/>
              </a:rPr>
              <a:t> | Все новости Воронежа (Новости) –10800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200" dirty="0" err="1">
                <a:latin typeface="Cambria" pitchFamily="18" charset="0"/>
              </a:rPr>
              <a:t>Vesti</a:t>
            </a:r>
            <a:r>
              <a:rPr lang="en-US" sz="2200" dirty="0">
                <a:latin typeface="Cambria" pitchFamily="18" charset="0"/>
              </a:rPr>
              <a:t> Voronezh</a:t>
            </a:r>
            <a:r>
              <a:rPr lang="ru-RU" sz="2200" dirty="0">
                <a:latin typeface="Cambria" pitchFamily="18" charset="0"/>
              </a:rPr>
              <a:t> (Новости)</a:t>
            </a:r>
            <a:r>
              <a:rPr lang="en-US" sz="2200" dirty="0">
                <a:latin typeface="Cambria" pitchFamily="18" charset="0"/>
              </a:rPr>
              <a:t>-</a:t>
            </a:r>
            <a:r>
              <a:rPr lang="ru-RU" sz="2200" dirty="0">
                <a:latin typeface="Cambria" pitchFamily="18" charset="0"/>
              </a:rPr>
              <a:t>1800</a:t>
            </a:r>
          </a:p>
          <a:p>
            <a:pPr marL="352425" indent="-342900" algn="just">
              <a:defRPr/>
            </a:pPr>
            <a:endParaRPr lang="ru-RU" sz="2400" i="1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 marL="1619250" indent="-1609725" algn="just">
              <a:defRPr/>
            </a:pPr>
            <a:r>
              <a:rPr lang="ru-RU" sz="2000" i="1" dirty="0" smtClean="0">
                <a:solidFill>
                  <a:schemeClr val="accent2"/>
                </a:solidFill>
                <a:latin typeface="Cambria" pitchFamily="18" charset="0"/>
              </a:rPr>
              <a:t>Примечание: в цифрах указано количество подписчиков ресурса.</a:t>
            </a:r>
          </a:p>
          <a:p>
            <a:pPr marL="352425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i="1" dirty="0">
              <a:solidFill>
                <a:schemeClr val="accent2"/>
              </a:solidFill>
              <a:latin typeface="Cambria" pitchFamily="18" charset="0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525288" y="76778"/>
            <a:ext cx="38100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383772" y="1270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-17280" y="0"/>
            <a:ext cx="12209281" cy="10138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 anchorCtr="1"/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  <a:tab pos="9883775" algn="l"/>
              </a:tabLst>
            </a:pPr>
            <a:endParaRPr lang="ru-RU" altLang="ru-RU" sz="3200" dirty="0">
              <a:solidFill>
                <a:srgbClr val="FFFFFF"/>
              </a:solidFill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846320" y="3159020"/>
            <a:ext cx="7047326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dirty="0" smtClean="0"/>
              <a:t>Ниже для примера на </a:t>
            </a:r>
            <a:r>
              <a:rPr lang="ru-RU" altLang="ru-RU" dirty="0"/>
              <a:t>рисунках </a:t>
            </a:r>
            <a:r>
              <a:rPr lang="ru-RU" altLang="ru-RU" dirty="0" smtClean="0"/>
              <a:t>представлены выявленный деструктивный </a:t>
            </a:r>
            <a:r>
              <a:rPr lang="ru-RU" altLang="ru-RU" dirty="0" err="1"/>
              <a:t>контент</a:t>
            </a:r>
            <a:r>
              <a:rPr lang="ru-RU" altLang="ru-RU" dirty="0"/>
              <a:t> и его </a:t>
            </a:r>
            <a:r>
              <a:rPr lang="ru-RU" altLang="ru-RU" dirty="0" smtClean="0"/>
              <a:t>характеристики.</a:t>
            </a:r>
            <a:endParaRPr lang="ru-RU" altLang="ru-RU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57388" y="1013867"/>
            <a:ext cx="4104692" cy="3282523"/>
          </a:xfrm>
          <a:prstGeom prst="rect">
            <a:avLst/>
          </a:prstGeom>
          <a:noFill/>
          <a:ln>
            <a:noFill/>
          </a:ln>
          <a:effectLst>
            <a:glow rad="254000">
              <a:schemeClr val="accent1">
                <a:alpha val="40000"/>
              </a:schemeClr>
            </a:glow>
            <a:outerShdw dist="35921" dir="2700000" algn="ctr" rotWithShape="0">
              <a:srgbClr val="808080"/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" y="4296390"/>
            <a:ext cx="12188159" cy="2594733"/>
          </a:xfrm>
          <a:prstGeom prst="rect">
            <a:avLst/>
          </a:prstGeom>
          <a:noFill/>
          <a:ln>
            <a:noFill/>
          </a:ln>
          <a:effectLst>
            <a:glow rad="12700">
              <a:schemeClr val="accent1">
                <a:alpha val="0"/>
              </a:schemeClr>
            </a:glow>
            <a:outerShdw dist="35921" dir="2700000" algn="ctr" rotWithShape="0">
              <a:srgbClr val="808080"/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4896995" y="1013867"/>
            <a:ext cx="7117441" cy="147950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indent="449263" algn="just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dirty="0"/>
              <a:t>Суть </a:t>
            </a:r>
            <a:r>
              <a:rPr lang="ru-RU" altLang="ru-RU" dirty="0" smtClean="0"/>
              <a:t>иллюстраций предельно </a:t>
            </a:r>
            <a:r>
              <a:rPr lang="ru-RU" altLang="ru-RU" dirty="0"/>
              <a:t>проста: </a:t>
            </a:r>
            <a:r>
              <a:rPr lang="ru-RU" altLang="ru-RU" dirty="0" smtClean="0"/>
              <a:t>оценивается почасовое количество </a:t>
            </a:r>
            <a:r>
              <a:rPr lang="ru-RU" altLang="ru-RU" dirty="0" err="1"/>
              <a:t>лайков</a:t>
            </a:r>
            <a:r>
              <a:rPr lang="ru-RU" altLang="ru-RU" dirty="0"/>
              <a:t> </a:t>
            </a:r>
            <a:r>
              <a:rPr lang="ru-RU" altLang="ru-RU" dirty="0" smtClean="0"/>
              <a:t>и просмотров</a:t>
            </a:r>
            <a:r>
              <a:rPr lang="ru-RU" altLang="ru-RU" dirty="0"/>
              <a:t>. </a:t>
            </a:r>
            <a:r>
              <a:rPr lang="ru-RU" altLang="ru-RU" dirty="0" smtClean="0"/>
              <a:t>Их отношение характеризует активную вовлеченность пользователей в содержание рассматриваемого контента. В дальнейшем в мониторинге могут быть использованы также </a:t>
            </a:r>
            <a:r>
              <a:rPr lang="ru-RU" altLang="ru-RU" dirty="0" err="1" smtClean="0"/>
              <a:t>риск-параметры</a:t>
            </a:r>
            <a:r>
              <a:rPr lang="ru-RU" altLang="ru-RU" dirty="0" smtClean="0"/>
              <a:t> анализа.</a:t>
            </a:r>
            <a:endParaRPr lang="ru-RU" alt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66651" y="285751"/>
            <a:ext cx="9875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БАЗА ДАННЫХ ДЕСТРУКТИВНЫХ КОНТЕНТОВ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167872" y="2667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167872" y="2667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66651" y="285751"/>
            <a:ext cx="9875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ТЕКУЩИЕ РЕЗУЛЬТАТЫ ПРОЕКТА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875" y="365125"/>
            <a:ext cx="10566491" cy="52629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ru-RU" sz="24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	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Cambria" pitchFamily="18" charset="0"/>
                <a:cs typeface="+mn-cs"/>
              </a:rPr>
              <a:t>1. Создана </a:t>
            </a:r>
            <a:r>
              <a:rPr lang="ru-RU" sz="2400" dirty="0">
                <a:latin typeface="Cambria" pitchFamily="18" charset="0"/>
                <a:cs typeface="+mn-cs"/>
              </a:rPr>
              <a:t>автоматизированная модель регионального </a:t>
            </a:r>
            <a:r>
              <a:rPr lang="ru-RU" sz="2400" dirty="0" smtClean="0">
                <a:latin typeface="Cambria" pitchFamily="18" charset="0"/>
                <a:cs typeface="+mn-cs"/>
              </a:rPr>
              <a:t>Интернет-пользователя, которую необходимо периодически актуализировать. </a:t>
            </a:r>
            <a:endParaRPr lang="ru-RU" sz="2400" dirty="0">
              <a:latin typeface="Cambria" pitchFamily="18" charset="0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Cambria" pitchFamily="18" charset="0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Cambria" pitchFamily="18" charset="0"/>
                <a:cs typeface="+mn-cs"/>
              </a:rPr>
              <a:t>2. Сформирована полугодовая база </a:t>
            </a:r>
            <a:r>
              <a:rPr lang="ru-RU" sz="2400" dirty="0">
                <a:latin typeface="Cambria" pitchFamily="18" charset="0"/>
                <a:cs typeface="+mn-cs"/>
              </a:rPr>
              <a:t>данных деструктивных </a:t>
            </a:r>
            <a:r>
              <a:rPr lang="ru-RU" sz="2400" dirty="0" err="1">
                <a:latin typeface="Cambria" pitchFamily="18" charset="0"/>
                <a:cs typeface="+mn-cs"/>
              </a:rPr>
              <a:t>контентов</a:t>
            </a:r>
            <a:r>
              <a:rPr lang="ru-RU" sz="2400" dirty="0">
                <a:latin typeface="Cambria" pitchFamily="18" charset="0"/>
                <a:cs typeface="+mn-cs"/>
              </a:rPr>
              <a:t> социальной сети </a:t>
            </a:r>
            <a:r>
              <a:rPr lang="ru-RU" sz="2400" dirty="0" err="1" smtClean="0">
                <a:latin typeface="Cambria" pitchFamily="18" charset="0"/>
                <a:cs typeface="+mn-cs"/>
              </a:rPr>
              <a:t>Вконтакте</a:t>
            </a:r>
            <a:r>
              <a:rPr lang="ru-RU" sz="2400" dirty="0" smtClean="0">
                <a:latin typeface="Cambria" pitchFamily="18" charset="0"/>
                <a:cs typeface="+mn-cs"/>
              </a:rPr>
              <a:t>. Осуществляется </a:t>
            </a:r>
            <a:r>
              <a:rPr lang="ru-RU" sz="2400" dirty="0">
                <a:latin typeface="Cambria" pitchFamily="18" charset="0"/>
                <a:cs typeface="+mn-cs"/>
              </a:rPr>
              <a:t>дополнение </a:t>
            </a:r>
            <a:r>
              <a:rPr lang="ru-RU" sz="2400" dirty="0" smtClean="0">
                <a:latin typeface="Cambria" pitchFamily="18" charset="0"/>
                <a:cs typeface="+mn-cs"/>
              </a:rPr>
              <a:t>этой базы для </a:t>
            </a:r>
            <a:r>
              <a:rPr lang="ru-RU" sz="2400" dirty="0">
                <a:latin typeface="Cambria" pitchFamily="18" charset="0"/>
                <a:cs typeface="+mn-cs"/>
              </a:rPr>
              <a:t>социальных сетей </a:t>
            </a:r>
            <a:r>
              <a:rPr lang="en-US" sz="2400" dirty="0">
                <a:latin typeface="Cambria" pitchFamily="18" charset="0"/>
                <a:cs typeface="+mn-cs"/>
              </a:rPr>
              <a:t> </a:t>
            </a:r>
            <a:r>
              <a:rPr lang="en-US" sz="2400" dirty="0" smtClean="0">
                <a:latin typeface="Cambria" pitchFamily="18" charset="0"/>
                <a:cs typeface="+mn-cs"/>
              </a:rPr>
              <a:t>YouTube</a:t>
            </a:r>
            <a:r>
              <a:rPr lang="ru-RU" sz="2400" dirty="0" smtClean="0">
                <a:latin typeface="Cambria" pitchFamily="18" charset="0"/>
                <a:cs typeface="+mn-cs"/>
              </a:rPr>
              <a:t>, </a:t>
            </a:r>
            <a:r>
              <a:rPr lang="ru-RU" sz="2400" dirty="0" smtClean="0">
                <a:latin typeface="Cambria" pitchFamily="18" charset="0"/>
                <a:cs typeface="+mn-cs"/>
              </a:rPr>
              <a:t>Одноклассники, </a:t>
            </a:r>
            <a:r>
              <a:rPr lang="en-US" sz="2400" dirty="0" err="1" smtClean="0">
                <a:latin typeface="Cambria" pitchFamily="18" charset="0"/>
                <a:cs typeface="+mn-cs"/>
              </a:rPr>
              <a:t>Instagram</a:t>
            </a:r>
            <a:r>
              <a:rPr lang="ru-RU" sz="2400" dirty="0" smtClean="0">
                <a:latin typeface="Cambria" pitchFamily="18" charset="0"/>
                <a:cs typeface="+mn-cs"/>
              </a:rPr>
              <a:t>.</a:t>
            </a:r>
            <a:endParaRPr lang="ru-RU" sz="2400" dirty="0">
              <a:latin typeface="Cambria" pitchFamily="18" charset="0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Cambria" pitchFamily="18" charset="0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Cambria" pitchFamily="18" charset="0"/>
                <a:cs typeface="+mn-cs"/>
              </a:rPr>
              <a:t>3. Поэтапно решаются задачи </a:t>
            </a:r>
            <a:r>
              <a:rPr lang="ru-RU" sz="2400" dirty="0">
                <a:latin typeface="Cambria" pitchFamily="18" charset="0"/>
                <a:cs typeface="+mn-cs"/>
              </a:rPr>
              <a:t>автоматизации процессов </a:t>
            </a:r>
            <a:r>
              <a:rPr lang="ru-RU" sz="2400" dirty="0" smtClean="0">
                <a:latin typeface="Cambria" pitchFamily="18" charset="0"/>
                <a:cs typeface="+mn-cs"/>
              </a:rPr>
              <a:t>мониторинга </a:t>
            </a:r>
            <a:r>
              <a:rPr lang="ru-RU" sz="2400" dirty="0">
                <a:latin typeface="Cambria" pitchFamily="18" charset="0"/>
                <a:cs typeface="+mn-cs"/>
              </a:rPr>
              <a:t>деструктивных </a:t>
            </a:r>
            <a:r>
              <a:rPr lang="ru-RU" sz="2400" dirty="0" err="1" smtClean="0">
                <a:latin typeface="Cambria" pitchFamily="18" charset="0"/>
                <a:cs typeface="+mn-cs"/>
              </a:rPr>
              <a:t>контентов</a:t>
            </a:r>
            <a:r>
              <a:rPr lang="ru-RU" sz="2400" dirty="0" smtClean="0">
                <a:latin typeface="Cambria" pitchFamily="18" charset="0"/>
                <a:cs typeface="+mn-cs"/>
              </a:rPr>
              <a:t>.</a:t>
            </a:r>
            <a:endParaRPr lang="ru-RU" sz="2400" dirty="0">
              <a:latin typeface="Cambria" pitchFamily="18" charset="0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Cambria" pitchFamily="18" charset="0"/>
              <a:cs typeface="+mn-cs"/>
            </a:endParaRPr>
          </a:p>
          <a:p>
            <a:pPr marL="48434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i="1" dirty="0">
              <a:solidFill>
                <a:schemeClr val="accent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2190751" y="214313"/>
            <a:ext cx="631890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Cambria" pitchFamily="18" charset="0"/>
              </a:rPr>
              <a:t>Количественный и качественный состав </a:t>
            </a:r>
          </a:p>
          <a:p>
            <a:pPr algn="ctr"/>
            <a:r>
              <a:rPr lang="ru-RU" sz="2400" b="1">
                <a:latin typeface="Cambria" pitchFamily="18" charset="0"/>
              </a:rPr>
              <a:t>научной школы проекта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51" y="1071563"/>
          <a:ext cx="1152533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0"/>
                <a:gridCol w="43815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Статус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Член-корреспонденты</a:t>
                      </a:r>
                      <a:r>
                        <a:rPr lang="ru-RU" baseline="0" dirty="0" smtClean="0"/>
                        <a:t> РАН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2 (координаторы)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Доктора наук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19 (члены </a:t>
                      </a:r>
                      <a:r>
                        <a:rPr lang="ru-RU" dirty="0" err="1" smtClean="0"/>
                        <a:t>диссовета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Кандидаты наук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Аспиранты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9239" name="TextBox 2"/>
          <p:cNvSpPr txBox="1">
            <a:spLocks noChangeArrowheads="1"/>
          </p:cNvSpPr>
          <p:nvPr/>
        </p:nvSpPr>
        <p:spPr bwMode="auto">
          <a:xfrm>
            <a:off x="2095500" y="3143251"/>
            <a:ext cx="58112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Cambria" pitchFamily="18" charset="0"/>
              </a:rPr>
              <a:t>Публикационная активность проекта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81000" y="3786188"/>
          <a:ext cx="1152533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0"/>
                <a:gridCol w="43815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Статус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Монографии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WoS</a:t>
                      </a:r>
                      <a:r>
                        <a:rPr lang="ru-RU" dirty="0" smtClean="0"/>
                        <a:t> - статьи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5 (</a:t>
                      </a:r>
                      <a:r>
                        <a:rPr lang="ru-RU" smtClean="0"/>
                        <a:t>в печати)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SCOPUS</a:t>
                      </a:r>
                      <a:r>
                        <a:rPr lang="ru-RU" dirty="0" smtClean="0"/>
                        <a:t> -</a:t>
                      </a:r>
                      <a:r>
                        <a:rPr lang="ru-RU" baseline="0" dirty="0" smtClean="0"/>
                        <a:t> статьи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14+5 (в печати)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ВАК</a:t>
                      </a:r>
                      <a:r>
                        <a:rPr lang="ru-RU" baseline="0" dirty="0" smtClean="0"/>
                        <a:t> – статьи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41</a:t>
                      </a:r>
                      <a:endParaRPr lang="ru-RU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Патенты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167872" y="2667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90" y="345077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66651" y="285751"/>
            <a:ext cx="9875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ПЕРВООЧЕРЕДНЫЕ ЗАДАЧИ ПРОЕКТА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8011" y="1084217"/>
            <a:ext cx="1081604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 algn="just">
              <a:spcBef>
                <a:spcPts val="1200"/>
              </a:spcBef>
              <a:buClr>
                <a:srgbClr val="FFFFFF"/>
              </a:buClr>
              <a:buSzPct val="100000"/>
              <a:tabLst>
                <a:tab pos="0" algn="l"/>
                <a:tab pos="104775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985250" algn="l"/>
                <a:tab pos="9434513" algn="l"/>
              </a:tabLst>
            </a:pPr>
            <a:r>
              <a:rPr lang="ru-RU" altLang="ru-RU" sz="2000" dirty="0" smtClean="0"/>
              <a:t>1. Согласование с правительством Воронежской области формата реестра деструктивных </a:t>
            </a:r>
            <a:r>
              <a:rPr lang="ru-RU" altLang="ru-RU" sz="2000" dirty="0" err="1" smtClean="0"/>
              <a:t>контентов</a:t>
            </a:r>
            <a:r>
              <a:rPr lang="ru-RU" altLang="ru-RU" sz="2000" dirty="0" smtClean="0"/>
              <a:t>, выявляемых в региональном </a:t>
            </a:r>
            <a:r>
              <a:rPr lang="ru-RU" altLang="ru-RU" sz="2000" dirty="0" err="1" smtClean="0"/>
              <a:t>Интернет-пространстве</a:t>
            </a:r>
            <a:r>
              <a:rPr lang="ru-RU" altLang="ru-RU" sz="2000" dirty="0" smtClean="0"/>
              <a:t>. Дальнейшее наполнение реестра с использованием созданного </a:t>
            </a:r>
            <a:r>
              <a:rPr lang="ru-RU" altLang="ru-RU" sz="2000" dirty="0" err="1" smtClean="0"/>
              <a:t>кибердружиной</a:t>
            </a:r>
            <a:r>
              <a:rPr lang="ru-RU" altLang="ru-RU" sz="2000" dirty="0" smtClean="0"/>
              <a:t> сайта. Апробация результатов исследований проекта на конференции «Безопасный Интернет» и их публикация в журнале «Информация и безопасность», включая членов </a:t>
            </a:r>
            <a:r>
              <a:rPr lang="ru-RU" altLang="ru-RU" sz="2000" dirty="0" err="1" smtClean="0"/>
              <a:t>кибердружины</a:t>
            </a:r>
            <a:r>
              <a:rPr lang="ru-RU" altLang="ru-RU" sz="2000" dirty="0" smtClean="0"/>
              <a:t>.</a:t>
            </a:r>
          </a:p>
          <a:p>
            <a:pPr marL="274638" indent="-274638" algn="just">
              <a:spcBef>
                <a:spcPts val="1200"/>
              </a:spcBef>
              <a:buClr>
                <a:srgbClr val="FFFFFF"/>
              </a:buClr>
              <a:buSzPct val="100000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985250" algn="l"/>
                <a:tab pos="9434513" algn="l"/>
              </a:tabLst>
            </a:pPr>
            <a:r>
              <a:rPr lang="ru-RU" altLang="ru-RU" sz="2000" dirty="0" smtClean="0"/>
              <a:t>2. Подготовка предложений по организации и проведению «Регионального конкурса молодёжных </a:t>
            </a:r>
            <a:r>
              <a:rPr lang="ru-RU" altLang="ru-RU" sz="2000" dirty="0" err="1" smtClean="0"/>
              <a:t>кибердружин</a:t>
            </a:r>
            <a:r>
              <a:rPr lang="ru-RU" altLang="ru-RU" sz="2000" dirty="0" smtClean="0"/>
              <a:t>», имея в виду соревнования школьных, студенческих, аспирантских и объединённых отрядов по борьбе с деструктивным </a:t>
            </a:r>
            <a:r>
              <a:rPr lang="ru-RU" altLang="ru-RU" sz="2000" dirty="0" err="1" smtClean="0"/>
              <a:t>контентом</a:t>
            </a:r>
            <a:r>
              <a:rPr lang="ru-RU" altLang="ru-RU" sz="2000" dirty="0" smtClean="0"/>
              <a:t> в личном и командном зачёте с представлением и публикацией конкурсных работ в рамках конференции «Безопасный Интернет» и награждением победителей на «Форуме цифровых технологий», проводимом правительством Воронежской области.</a:t>
            </a:r>
          </a:p>
          <a:p>
            <a:pPr marL="274638" indent="-274638" algn="just">
              <a:spcBef>
                <a:spcPts val="1200"/>
              </a:spcBef>
              <a:buClr>
                <a:srgbClr val="FFFFFF"/>
              </a:buClr>
              <a:buSzPct val="100000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985250" algn="l"/>
                <a:tab pos="9434513" algn="l"/>
              </a:tabLst>
            </a:pPr>
            <a:r>
              <a:rPr lang="ru-RU" altLang="ru-RU" sz="2000" dirty="0" smtClean="0"/>
              <a:t>3. Автоматизация ряда процедур мониторинга регионального </a:t>
            </a:r>
            <a:r>
              <a:rPr lang="ru-RU" altLang="ru-RU" sz="2000" dirty="0" err="1" smtClean="0"/>
              <a:t>Интернет-пространства</a:t>
            </a:r>
            <a:r>
              <a:rPr lang="ru-RU" altLang="ru-RU" sz="2000" dirty="0" smtClean="0"/>
              <a:t> на предмет выявления и измерения деструктивных </a:t>
            </a:r>
            <a:r>
              <a:rPr lang="ru-RU" altLang="ru-RU" sz="2000" dirty="0" err="1" smtClean="0"/>
              <a:t>контентов</a:t>
            </a:r>
            <a:r>
              <a:rPr lang="ru-RU" altLang="ru-RU" sz="2000" dirty="0" smtClean="0"/>
              <a:t> в региональном </a:t>
            </a:r>
            <a:r>
              <a:rPr lang="ru-RU" altLang="ru-RU" sz="2000" dirty="0" err="1" smtClean="0"/>
              <a:t>Интернет-пространстве</a:t>
            </a:r>
            <a:r>
              <a:rPr lang="ru-RU" altLang="ru-RU" sz="2000" dirty="0" smtClean="0"/>
              <a:t>, с использованием потенциала научной школы проекта и бюджетного финансирования.</a:t>
            </a:r>
            <a:endParaRPr lang="ru-RU" altLang="ru-RU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90" y="345077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66651" y="285751"/>
            <a:ext cx="9875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СРЕДНЕСРОЧНЫЕ ЗАДАЧИ ПРОЕКТА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8011" y="1084217"/>
            <a:ext cx="1081604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 algn="just">
              <a:spcBef>
                <a:spcPts val="1200"/>
              </a:spcBef>
              <a:buClr>
                <a:srgbClr val="FFFFFF"/>
              </a:buClr>
              <a:buSzPct val="100000"/>
              <a:tabLst>
                <a:tab pos="0" algn="l"/>
                <a:tab pos="104775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985250" algn="l"/>
                <a:tab pos="9434513" algn="l"/>
              </a:tabLst>
            </a:pPr>
            <a:r>
              <a:rPr lang="ru-RU" altLang="ru-RU" sz="2000" dirty="0" smtClean="0"/>
              <a:t>1. Создание ПТК для мониторинга </a:t>
            </a:r>
            <a:r>
              <a:rPr lang="ru-RU" altLang="ru-RU" sz="2000" dirty="0" err="1" smtClean="0"/>
              <a:t>пабликов</a:t>
            </a:r>
            <a:r>
              <a:rPr lang="ru-RU" altLang="ru-RU" sz="2000" dirty="0" smtClean="0"/>
              <a:t> социальных сетей для общения и автоматизированное пополнение регионального реестра деструктивных </a:t>
            </a:r>
            <a:r>
              <a:rPr lang="ru-RU" altLang="ru-RU" sz="2000" dirty="0" err="1" smtClean="0"/>
              <a:t>котнентов</a:t>
            </a:r>
            <a:r>
              <a:rPr lang="ru-RU" altLang="ru-RU" sz="2000" dirty="0" smtClean="0"/>
              <a:t> (РРДК). Развитие ПТК на задачи мониторинга каналов и профилей социальных сетей для обмена </a:t>
            </a:r>
            <a:r>
              <a:rPr lang="ru-RU" altLang="ru-RU" sz="2000" dirty="0" err="1" smtClean="0"/>
              <a:t>медиаконтентом</a:t>
            </a:r>
            <a:r>
              <a:rPr lang="ru-RU" altLang="ru-RU" sz="2000" dirty="0" smtClean="0"/>
              <a:t> и автоматизированное пополнение РРДК. Проработка вопросов тиражирования ПТК на другие регионы.</a:t>
            </a:r>
          </a:p>
          <a:p>
            <a:pPr marL="274638" indent="-274638" algn="just">
              <a:spcBef>
                <a:spcPts val="1200"/>
              </a:spcBef>
              <a:buClr>
                <a:srgbClr val="FFFFFF"/>
              </a:buClr>
              <a:buSzPct val="100000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985250" algn="l"/>
                <a:tab pos="9434513" algn="l"/>
              </a:tabLst>
            </a:pPr>
            <a:r>
              <a:rPr lang="ru-RU" altLang="ru-RU" sz="2000" dirty="0" smtClean="0"/>
              <a:t>2. Создание мобильных приложений </a:t>
            </a:r>
            <a:r>
              <a:rPr lang="ru-RU" altLang="ru-RU" sz="2000" dirty="0" smtClean="0"/>
              <a:t>в целях </a:t>
            </a:r>
            <a:r>
              <a:rPr lang="ru-RU" altLang="ru-RU" sz="2000" dirty="0" smtClean="0"/>
              <a:t>противодействия деструктивному </a:t>
            </a:r>
            <a:r>
              <a:rPr lang="ru-RU" altLang="ru-RU" sz="2000" dirty="0" err="1" smtClean="0"/>
              <a:t>контенту</a:t>
            </a:r>
            <a:r>
              <a:rPr lang="ru-RU" altLang="ru-RU" sz="2000" dirty="0" smtClean="0"/>
              <a:t>. Проработка вопросов распространения приложений среди </a:t>
            </a:r>
            <a:r>
              <a:rPr lang="ru-RU" altLang="ru-RU" sz="2000" dirty="0" err="1" smtClean="0"/>
              <a:t>Интернет-пользователей</a:t>
            </a:r>
            <a:r>
              <a:rPr lang="ru-RU" altLang="ru-RU" sz="2000" dirty="0" smtClean="0"/>
              <a:t> региона.</a:t>
            </a:r>
          </a:p>
          <a:p>
            <a:pPr marL="274638" indent="-274638" algn="just">
              <a:spcBef>
                <a:spcPts val="1200"/>
              </a:spcBef>
              <a:buClr>
                <a:srgbClr val="FFFFFF"/>
              </a:buClr>
              <a:buSzPct val="100000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985250" algn="l"/>
                <a:tab pos="9434513" algn="l"/>
              </a:tabLst>
            </a:pPr>
            <a:r>
              <a:rPr lang="ru-RU" altLang="ru-RU" sz="2000" dirty="0" smtClean="0"/>
              <a:t>3. Исследование РРДК и классификация </a:t>
            </a:r>
            <a:r>
              <a:rPr lang="ru-RU" altLang="ru-RU" sz="2000" dirty="0" err="1" smtClean="0"/>
              <a:t>контентов</a:t>
            </a:r>
            <a:r>
              <a:rPr lang="ru-RU" altLang="ru-RU" sz="2000" dirty="0" smtClean="0"/>
              <a:t>, их авторов, конструкций и ареалов восприятия. Актуализация модели регионального Интернет-пользователя и выработка рекомендаций для организации работ по противодействию деструктивным </a:t>
            </a:r>
            <a:r>
              <a:rPr lang="ru-RU" altLang="ru-RU" sz="2000" dirty="0" err="1" smtClean="0"/>
              <a:t>контентам</a:t>
            </a:r>
            <a:r>
              <a:rPr lang="ru-RU" altLang="ru-RU" sz="2000" dirty="0" smtClean="0"/>
              <a:t> в региональном </a:t>
            </a:r>
            <a:r>
              <a:rPr lang="ru-RU" altLang="ru-RU" sz="2000" dirty="0" err="1" smtClean="0"/>
              <a:t>Интернет-пространстве</a:t>
            </a:r>
            <a:r>
              <a:rPr lang="ru-RU" altLang="ru-RU" sz="2000" dirty="0" smtClean="0"/>
              <a:t>.</a:t>
            </a:r>
            <a:endParaRPr lang="ru-RU" alt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2"/>
          <p:cNvSpPr txBox="1">
            <a:spLocks noChangeArrowheads="1"/>
          </p:cNvSpPr>
          <p:nvPr/>
        </p:nvSpPr>
        <p:spPr bwMode="auto">
          <a:xfrm>
            <a:off x="4262845" y="473938"/>
            <a:ext cx="35509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atin typeface="Cambria" pitchFamily="18" charset="0"/>
              </a:rPr>
              <a:t>Цель проекта</a:t>
            </a:r>
            <a:endParaRPr lang="ru-RU" sz="4000" b="1" dirty="0">
              <a:latin typeface="Cambr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6878" y="338999"/>
            <a:ext cx="10521951" cy="397031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ru-RU" sz="16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</a:t>
            </a:r>
          </a:p>
          <a:p>
            <a:pPr algn="just">
              <a:defRPr/>
            </a:pPr>
            <a:endParaRPr lang="ru-RU" sz="2000" dirty="0">
              <a:latin typeface="Cambria" pitchFamily="18" charset="0"/>
            </a:endParaRPr>
          </a:p>
          <a:p>
            <a:pPr algn="just">
              <a:defRPr/>
            </a:pPr>
            <a:r>
              <a:rPr lang="ru-RU" sz="2400" dirty="0">
                <a:latin typeface="Cambria" pitchFamily="18" charset="0"/>
              </a:rPr>
              <a:t>Повышение информационной защищенности </a:t>
            </a:r>
            <a:r>
              <a:rPr lang="ru-RU" sz="2400" dirty="0" smtClean="0">
                <a:latin typeface="Cambria" pitchFamily="18" charset="0"/>
              </a:rPr>
              <a:t>жителей </a:t>
            </a:r>
            <a:r>
              <a:rPr lang="ru-RU" sz="2400" dirty="0">
                <a:latin typeface="Cambria" pitchFamily="18" charset="0"/>
              </a:rPr>
              <a:t>Воронежской области Российской Федерации, за счет </a:t>
            </a:r>
            <a:r>
              <a:rPr lang="ru-RU" sz="2400" dirty="0" smtClean="0">
                <a:latin typeface="Cambria" pitchFamily="18" charset="0"/>
              </a:rPr>
              <a:t>мониторинга и противодействия деструктивному </a:t>
            </a:r>
            <a:r>
              <a:rPr lang="ru-RU" sz="2400" dirty="0" err="1" smtClean="0">
                <a:latin typeface="Cambria" pitchFamily="18" charset="0"/>
              </a:rPr>
              <a:t>контенту</a:t>
            </a:r>
            <a:r>
              <a:rPr lang="ru-RU" sz="2400" dirty="0" smtClean="0">
                <a:latin typeface="Cambria" pitchFamily="18" charset="0"/>
              </a:rPr>
              <a:t> </a:t>
            </a:r>
            <a:r>
              <a:rPr lang="ru-RU" sz="2400" dirty="0">
                <a:latin typeface="Cambria" pitchFamily="18" charset="0"/>
              </a:rPr>
              <a:t>в </a:t>
            </a:r>
            <a:r>
              <a:rPr lang="ru-RU" sz="2400" dirty="0" err="1" smtClean="0">
                <a:latin typeface="Cambria" pitchFamily="18" charset="0"/>
              </a:rPr>
              <a:t>онлайн-группах</a:t>
            </a:r>
            <a:r>
              <a:rPr lang="ru-RU" sz="2400" dirty="0" smtClean="0">
                <a:latin typeface="Cambria" pitchFamily="18" charset="0"/>
              </a:rPr>
              <a:t>, пользующихся популярностью у региональных </a:t>
            </a:r>
            <a:r>
              <a:rPr lang="ru-RU" sz="2400" dirty="0" err="1" smtClean="0">
                <a:latin typeface="Cambria" pitchFamily="18" charset="0"/>
              </a:rPr>
              <a:t>Интернет-пользователей</a:t>
            </a:r>
            <a:r>
              <a:rPr lang="ru-RU" sz="2400" dirty="0" smtClean="0">
                <a:latin typeface="Cambria" pitchFamily="18" charset="0"/>
              </a:rPr>
              <a:t>.</a:t>
            </a:r>
            <a:endParaRPr lang="ru-RU" sz="2400" dirty="0">
              <a:latin typeface="Cambria" pitchFamily="18" charset="0"/>
            </a:endParaRPr>
          </a:p>
          <a:p>
            <a:pPr algn="just">
              <a:defRPr/>
            </a:pPr>
            <a:endParaRPr lang="ru-RU" sz="2400" dirty="0" smtClean="0">
              <a:latin typeface="Cambria" pitchFamily="18" charset="0"/>
            </a:endParaRPr>
          </a:p>
          <a:p>
            <a:pPr algn="just">
              <a:defRPr/>
            </a:pPr>
            <a:r>
              <a:rPr lang="ru-RU" sz="2400" dirty="0" smtClean="0">
                <a:latin typeface="Cambria" pitchFamily="18" charset="0"/>
              </a:rPr>
              <a:t>Объектом </a:t>
            </a:r>
            <a:r>
              <a:rPr lang="ru-RU" sz="2400" dirty="0">
                <a:latin typeface="Cambria" pitchFamily="18" charset="0"/>
              </a:rPr>
              <a:t>исследования </a:t>
            </a:r>
            <a:r>
              <a:rPr lang="ru-RU" sz="2400" dirty="0" smtClean="0">
                <a:latin typeface="Cambria" pitchFamily="18" charset="0"/>
              </a:rPr>
              <a:t>являются сообщества </a:t>
            </a:r>
            <a:r>
              <a:rPr lang="ru-RU" sz="2400" dirty="0">
                <a:latin typeface="Cambria" pitchFamily="18" charset="0"/>
              </a:rPr>
              <a:t>социальных </a:t>
            </a:r>
            <a:r>
              <a:rPr lang="ru-RU" sz="2400" dirty="0" smtClean="0">
                <a:latin typeface="Cambria" pitchFamily="18" charset="0"/>
              </a:rPr>
              <a:t>сетей, </a:t>
            </a:r>
            <a:r>
              <a:rPr lang="ru-RU" sz="2400" dirty="0">
                <a:latin typeface="Cambria" pitchFamily="18" charset="0"/>
              </a:rPr>
              <a:t>наиболее посещаемые региональными </a:t>
            </a:r>
            <a:r>
              <a:rPr lang="ru-RU" sz="2400" dirty="0" err="1">
                <a:latin typeface="Cambria" pitchFamily="18" charset="0"/>
              </a:rPr>
              <a:t>Интернет-пользователями</a:t>
            </a:r>
            <a:r>
              <a:rPr lang="ru-RU" sz="2400" dirty="0">
                <a:latin typeface="Cambria" pitchFamily="18" charset="0"/>
              </a:rPr>
              <a:t>.</a:t>
            </a:r>
          </a:p>
          <a:p>
            <a:pPr marL="48434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i="1" dirty="0">
              <a:solidFill>
                <a:schemeClr val="accent2"/>
              </a:solidFill>
              <a:latin typeface="Cambria" pitchFamily="18" charset="0"/>
              <a:cs typeface="+mn-cs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383772" y="1270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/>
          <p:cNvSpPr txBox="1">
            <a:spLocks noChangeArrowheads="1"/>
          </p:cNvSpPr>
          <p:nvPr/>
        </p:nvSpPr>
        <p:spPr bwMode="auto">
          <a:xfrm>
            <a:off x="470263" y="428626"/>
            <a:ext cx="110409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latin typeface="Cambria" pitchFamily="18" charset="0"/>
              </a:rPr>
              <a:t>Новизна и научно-технический </a:t>
            </a:r>
            <a:r>
              <a:rPr lang="ru-RU" sz="3600" b="1" dirty="0" smtClean="0">
                <a:latin typeface="Cambria" pitchFamily="18" charset="0"/>
              </a:rPr>
              <a:t>уровень проекта</a:t>
            </a:r>
            <a:endParaRPr lang="ru-RU" sz="3600" b="1" dirty="0"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51" y="500064"/>
            <a:ext cx="11620500" cy="54476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ru-RU" sz="16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</a:t>
            </a:r>
          </a:p>
          <a:p>
            <a:pPr algn="just">
              <a:defRPr/>
            </a:pPr>
            <a:endParaRPr lang="ru-RU" sz="2000" dirty="0">
              <a:latin typeface="Cambria" pitchFamily="18" charset="0"/>
            </a:endParaRPr>
          </a:p>
          <a:p>
            <a:pPr marL="273050" indent="-273050" algn="just">
              <a:defRPr/>
            </a:pPr>
            <a:r>
              <a:rPr lang="ru-RU" sz="2000" dirty="0">
                <a:latin typeface="Cambria" pitchFamily="18" charset="0"/>
              </a:rPr>
              <a:t>1. Опора программно-технического комплекса (ПТК) на модель регионального Интернет-пользователя, сформированную с помощью социологических опросов пользователей в конкретном субъекте РФ. </a:t>
            </a:r>
          </a:p>
          <a:p>
            <a:pPr marL="273050" indent="-273050" algn="just">
              <a:defRPr/>
            </a:pPr>
            <a:r>
              <a:rPr lang="ru-RU" sz="2000" dirty="0">
                <a:latin typeface="Cambria" pitchFamily="18" charset="0"/>
              </a:rPr>
              <a:t>2. Ориентация ПТК на деструктивные признаки контента </a:t>
            </a:r>
            <a:r>
              <a:rPr lang="ru-RU" sz="2000" dirty="0" smtClean="0">
                <a:latin typeface="Cambria" pitchFamily="18" charset="0"/>
              </a:rPr>
              <a:t>(экстремизм</a:t>
            </a:r>
            <a:r>
              <a:rPr lang="ru-RU" sz="2000" dirty="0">
                <a:latin typeface="Cambria" pitchFamily="18" charset="0"/>
              </a:rPr>
              <a:t>, </a:t>
            </a:r>
            <a:r>
              <a:rPr lang="ru-RU" sz="2000" dirty="0" err="1" smtClean="0">
                <a:latin typeface="Cambria" pitchFamily="18" charset="0"/>
              </a:rPr>
              <a:t>сепаратизм,терроризм</a:t>
            </a:r>
            <a:r>
              <a:rPr lang="ru-RU" sz="2000" dirty="0" smtClean="0">
                <a:latin typeface="Cambria" pitchFamily="18" charset="0"/>
              </a:rPr>
              <a:t> </a:t>
            </a:r>
            <a:r>
              <a:rPr lang="ru-RU" sz="2000" dirty="0">
                <a:latin typeface="Cambria" pitchFamily="18" charset="0"/>
              </a:rPr>
              <a:t>и др.) с целью его выявления и определения ареала распространения в региональном </a:t>
            </a:r>
            <a:r>
              <a:rPr lang="ru-RU" sz="2000" dirty="0" err="1">
                <a:latin typeface="Cambria" pitchFamily="18" charset="0"/>
              </a:rPr>
              <a:t>Интернет-пространстве</a:t>
            </a:r>
            <a:r>
              <a:rPr lang="ru-RU" sz="2000" dirty="0">
                <a:latin typeface="Cambria" pitchFamily="18" charset="0"/>
              </a:rPr>
              <a:t>. </a:t>
            </a:r>
          </a:p>
          <a:p>
            <a:pPr marL="273050" indent="-273050" algn="just">
              <a:defRPr/>
            </a:pPr>
            <a:r>
              <a:rPr lang="ru-RU" sz="2000" dirty="0">
                <a:latin typeface="Cambria" pitchFamily="18" charset="0"/>
              </a:rPr>
              <a:t>3. Реализация в ПТК внешнего (без интеграции с помощью административного ресурса дополнительных инструментов </a:t>
            </a:r>
            <a:r>
              <a:rPr lang="ru-RU" sz="2000" dirty="0" err="1">
                <a:latin typeface="Cambria" pitchFamily="18" charset="0"/>
              </a:rPr>
              <a:t>веб-аналитики</a:t>
            </a:r>
            <a:r>
              <a:rPr lang="ru-RU" sz="2000" dirty="0">
                <a:latin typeface="Cambria" pitchFamily="18" charset="0"/>
              </a:rPr>
              <a:t> в отдельных </a:t>
            </a:r>
            <a:r>
              <a:rPr lang="ru-RU" sz="2000" dirty="0" err="1">
                <a:latin typeface="Cambria" pitchFamily="18" charset="0"/>
              </a:rPr>
              <a:t>соцсетях</a:t>
            </a:r>
            <a:r>
              <a:rPr lang="ru-RU" sz="2000" dirty="0">
                <a:latin typeface="Cambria" pitchFamily="18" charset="0"/>
              </a:rPr>
              <a:t>) мониторинга процессов распространения деструктивного контента в </a:t>
            </a:r>
            <a:r>
              <a:rPr lang="ru-RU" sz="2000" dirty="0" err="1">
                <a:latin typeface="Cambria" pitchFamily="18" charset="0"/>
              </a:rPr>
              <a:t>Интернет-сообществах</a:t>
            </a:r>
            <a:r>
              <a:rPr lang="ru-RU" sz="2000" dirty="0">
                <a:latin typeface="Cambria" pitchFamily="18" charset="0"/>
              </a:rPr>
              <a:t>, пользующихся популярностью в </a:t>
            </a:r>
            <a:r>
              <a:rPr lang="ru-RU" sz="2000" dirty="0" smtClean="0">
                <a:latin typeface="Cambria" pitchFamily="18" charset="0"/>
              </a:rPr>
              <a:t>регионе</a:t>
            </a:r>
            <a:r>
              <a:rPr lang="ru-RU" sz="2000" dirty="0">
                <a:latin typeface="Cambria" pitchFamily="18" charset="0"/>
              </a:rPr>
              <a:t>. </a:t>
            </a:r>
          </a:p>
          <a:p>
            <a:pPr marL="273050" indent="-273050" algn="just">
              <a:defRPr/>
            </a:pPr>
            <a:r>
              <a:rPr lang="ru-RU" sz="2000" dirty="0">
                <a:latin typeface="Cambria" pitchFamily="18" charset="0"/>
              </a:rPr>
              <a:t>4. Применение </a:t>
            </a:r>
            <a:r>
              <a:rPr lang="ru-RU" sz="2000" dirty="0" err="1" smtClean="0">
                <a:latin typeface="Cambria" pitchFamily="18" charset="0"/>
              </a:rPr>
              <a:t>риск-моделей</a:t>
            </a:r>
            <a:r>
              <a:rPr lang="ru-RU" sz="2000" dirty="0" smtClean="0">
                <a:latin typeface="Cambria" pitchFamily="18" charset="0"/>
              </a:rPr>
              <a:t> </a:t>
            </a:r>
            <a:r>
              <a:rPr lang="ru-RU" sz="2000" dirty="0">
                <a:latin typeface="Cambria" pitchFamily="18" charset="0"/>
              </a:rPr>
              <a:t>процессов, протекающих в информационных социальных сетях, а также технологий машинного обучения и </a:t>
            </a:r>
            <a:r>
              <a:rPr lang="ru-RU" sz="2000" dirty="0" err="1">
                <a:latin typeface="Cambria" pitchFamily="18" charset="0"/>
              </a:rPr>
              <a:t>BigData</a:t>
            </a:r>
            <a:r>
              <a:rPr lang="ru-RU" sz="2000" dirty="0">
                <a:latin typeface="Cambria" pitchFamily="18" charset="0"/>
              </a:rPr>
              <a:t> </a:t>
            </a:r>
            <a:r>
              <a:rPr lang="ru-RU" sz="2000" dirty="0" smtClean="0">
                <a:latin typeface="Cambria" pitchFamily="18" charset="0"/>
              </a:rPr>
              <a:t>с учетом модели регионального Интернет-пользователя. </a:t>
            </a:r>
            <a:endParaRPr lang="ru-RU" sz="2000" dirty="0">
              <a:latin typeface="Cambria" pitchFamily="18" charset="0"/>
            </a:endParaRPr>
          </a:p>
          <a:p>
            <a:pPr marL="48434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>
              <a:solidFill>
                <a:schemeClr val="accent2"/>
              </a:solidFill>
              <a:latin typeface="Cambria" pitchFamily="18" charset="0"/>
              <a:cs typeface="+mn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383772" y="1270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"/>
          <p:cNvSpPr txBox="1">
            <a:spLocks noChangeArrowheads="1"/>
          </p:cNvSpPr>
          <p:nvPr/>
        </p:nvSpPr>
        <p:spPr bwMode="auto">
          <a:xfrm>
            <a:off x="306553" y="279627"/>
            <a:ext cx="112443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ambria" pitchFamily="18" charset="0"/>
              </a:rPr>
              <a:t>Ожидаемые результаты проекта (в части мониторинга)</a:t>
            </a:r>
            <a:endParaRPr lang="ru-RU" sz="3200" b="1" dirty="0"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51" y="785814"/>
            <a:ext cx="11620500" cy="563231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Cambria" pitchFamily="18" charset="0"/>
              </a:rPr>
              <a:t>В результате реализации проекта должны быть обеспечены:</a:t>
            </a: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en-US" sz="2000" dirty="0" smtClean="0">
                <a:latin typeface="Cambria" pitchFamily="18" charset="0"/>
              </a:rPr>
              <a:t>C</a:t>
            </a:r>
            <a:r>
              <a:rPr lang="ru-RU" sz="2000" dirty="0" err="1">
                <a:latin typeface="Cambria" pitchFamily="18" charset="0"/>
              </a:rPr>
              <a:t>канирование</a:t>
            </a:r>
            <a:r>
              <a:rPr lang="ru-RU" sz="2000" dirty="0">
                <a:latin typeface="Cambria" pitchFamily="18" charset="0"/>
              </a:rPr>
              <a:t> (на предмет выявления деструктивных </a:t>
            </a:r>
            <a:r>
              <a:rPr lang="ru-RU" sz="2000" dirty="0" err="1">
                <a:latin typeface="Cambria" pitchFamily="18" charset="0"/>
              </a:rPr>
              <a:t>контентов</a:t>
            </a:r>
            <a:r>
              <a:rPr lang="ru-RU" sz="2000" dirty="0">
                <a:latin typeface="Cambria" pitchFamily="18" charset="0"/>
              </a:rPr>
              <a:t>) </a:t>
            </a:r>
            <a:r>
              <a:rPr lang="ru-RU" sz="2000" dirty="0" err="1" smtClean="0">
                <a:latin typeface="Cambria" pitchFamily="18" charset="0"/>
              </a:rPr>
              <a:t>онлайн-сообществ</a:t>
            </a:r>
            <a:r>
              <a:rPr lang="ru-RU" sz="2000" dirty="0" smtClean="0">
                <a:latin typeface="Cambria" pitchFamily="18" charset="0"/>
              </a:rPr>
              <a:t>, </a:t>
            </a:r>
            <a:r>
              <a:rPr lang="ru-RU" sz="2000" dirty="0">
                <a:latin typeface="Cambria" pitchFamily="18" charset="0"/>
              </a:rPr>
              <a:t>охватывающих (с учетом пересечений) абсолютное большинство аудитории региональных </a:t>
            </a:r>
            <a:r>
              <a:rPr lang="ru-RU" sz="2000" dirty="0" err="1" smtClean="0">
                <a:latin typeface="Cambria" pitchFamily="18" charset="0"/>
              </a:rPr>
              <a:t>Интернет-пользователей</a:t>
            </a:r>
            <a:r>
              <a:rPr lang="ru-RU" sz="2000" dirty="0" smtClean="0">
                <a:latin typeface="Cambria" pitchFamily="18" charset="0"/>
              </a:rPr>
              <a:t>. </a:t>
            </a:r>
            <a:endParaRPr lang="ru-RU" sz="2000" dirty="0">
              <a:latin typeface="Cambria" pitchFamily="18" charset="0"/>
            </a:endParaRP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ru-RU" sz="2000" dirty="0" smtClean="0">
                <a:latin typeface="Cambria" pitchFamily="18" charset="0"/>
              </a:rPr>
              <a:t>Выявление </a:t>
            </a:r>
            <a:r>
              <a:rPr lang="ru-RU" sz="2000" dirty="0" smtClean="0">
                <a:latin typeface="Cambria" pitchFamily="18" charset="0"/>
              </a:rPr>
              <a:t>(в </a:t>
            </a:r>
            <a:r>
              <a:rPr lang="ru-RU" sz="2000" dirty="0">
                <a:latin typeface="Cambria" pitchFamily="18" charset="0"/>
              </a:rPr>
              <a:t>вышеуказанных </a:t>
            </a:r>
            <a:r>
              <a:rPr lang="ru-RU" sz="2000" dirty="0" smtClean="0">
                <a:latin typeface="Cambria" pitchFamily="18" charset="0"/>
              </a:rPr>
              <a:t>группах) </a:t>
            </a:r>
            <a:r>
              <a:rPr lang="ru-RU" sz="2000" dirty="0" smtClean="0">
                <a:latin typeface="Cambria" pitchFamily="18" charset="0"/>
              </a:rPr>
              <a:t>контента </a:t>
            </a:r>
            <a:r>
              <a:rPr lang="ru-RU" sz="2000" dirty="0">
                <a:latin typeface="Cambria" pitchFamily="18" charset="0"/>
              </a:rPr>
              <a:t>с признаками </a:t>
            </a:r>
            <a:r>
              <a:rPr lang="ru-RU" sz="2000" dirty="0" err="1">
                <a:latin typeface="Cambria" pitchFamily="18" charset="0"/>
              </a:rPr>
              <a:t>деструктивности</a:t>
            </a:r>
            <a:r>
              <a:rPr lang="ru-RU" sz="2000" dirty="0">
                <a:latin typeface="Cambria" pitchFamily="18" charset="0"/>
              </a:rPr>
              <a:t>, определенными российским законодательством.</a:t>
            </a: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ru-RU" sz="2000" dirty="0" smtClean="0">
                <a:latin typeface="Cambria" pitchFamily="18" charset="0"/>
              </a:rPr>
              <a:t>Визуализация на мониторе оператора проекта выявленного </a:t>
            </a:r>
            <a:r>
              <a:rPr lang="ru-RU" sz="2000" dirty="0">
                <a:latin typeface="Cambria" pitchFamily="18" charset="0"/>
              </a:rPr>
              <a:t>контента, включая его </a:t>
            </a:r>
            <a:r>
              <a:rPr lang="ru-RU" sz="2000" dirty="0" smtClean="0">
                <a:latin typeface="Cambria" pitchFamily="18" charset="0"/>
              </a:rPr>
              <a:t>параметры: </a:t>
            </a:r>
            <a:r>
              <a:rPr lang="ru-RU" sz="2000" dirty="0">
                <a:latin typeface="Cambria" pitchFamily="18" charset="0"/>
              </a:rPr>
              <a:t>время и место появления; источник </a:t>
            </a:r>
            <a:r>
              <a:rPr lang="ru-RU" sz="2000" dirty="0" err="1">
                <a:latin typeface="Cambria" pitchFamily="18" charset="0"/>
              </a:rPr>
              <a:t>вброса</a:t>
            </a:r>
            <a:r>
              <a:rPr lang="ru-RU" sz="2000" dirty="0">
                <a:latin typeface="Cambria" pitchFamily="18" charset="0"/>
              </a:rPr>
              <a:t>; значение параметров риска вовлеченности пользователей; период активности контента; прогнозируемый ареал распространения (на пике популярности) </a:t>
            </a:r>
            <a:r>
              <a:rPr lang="ru-RU" sz="2000" dirty="0" smtClean="0">
                <a:latin typeface="Cambria" pitchFamily="18" charset="0"/>
              </a:rPr>
              <a:t>контента и т.п.</a:t>
            </a:r>
            <a:endParaRPr lang="ru-RU" sz="2000" dirty="0">
              <a:latin typeface="Cambria" pitchFamily="18" charset="0"/>
            </a:endParaRPr>
          </a:p>
          <a:p>
            <a:pPr marL="342900" indent="-342900" algn="just">
              <a:buAutoNum type="arabicPeriod" startAt="4"/>
              <a:defRPr/>
            </a:pPr>
            <a:r>
              <a:rPr lang="ru-RU" sz="2000" dirty="0" smtClean="0">
                <a:latin typeface="Cambria" pitchFamily="18" charset="0"/>
              </a:rPr>
              <a:t>Исходя </a:t>
            </a:r>
            <a:r>
              <a:rPr lang="ru-RU" sz="2000" dirty="0">
                <a:latin typeface="Cambria" pitchFamily="18" charset="0"/>
              </a:rPr>
              <a:t>из </a:t>
            </a:r>
            <a:r>
              <a:rPr lang="ru-RU" sz="2000" dirty="0" smtClean="0">
                <a:latin typeface="Cambria" pitchFamily="18" charset="0"/>
              </a:rPr>
              <a:t>прогнозируемого ареала </a:t>
            </a:r>
            <a:r>
              <a:rPr lang="ru-RU" sz="2000" dirty="0">
                <a:latin typeface="Cambria" pitchFamily="18" charset="0"/>
              </a:rPr>
              <a:t>и анализа комментариев контента, оценка и </a:t>
            </a:r>
            <a:r>
              <a:rPr lang="ru-RU" sz="2000" dirty="0" smtClean="0">
                <a:latin typeface="Cambria" pitchFamily="18" charset="0"/>
              </a:rPr>
              <a:t>визуализация у оператора </a:t>
            </a:r>
            <a:r>
              <a:rPr lang="ru-RU" sz="2000" dirty="0">
                <a:latin typeface="Cambria" pitchFamily="18" charset="0"/>
              </a:rPr>
              <a:t>риска </a:t>
            </a:r>
            <a:r>
              <a:rPr lang="ru-RU" sz="2000" dirty="0" smtClean="0">
                <a:latin typeface="Cambria" pitchFamily="18" charset="0"/>
              </a:rPr>
              <a:t>возможных деструктивных </a:t>
            </a:r>
            <a:r>
              <a:rPr lang="ru-RU" sz="2000" dirty="0">
                <a:latin typeface="Cambria" pitchFamily="18" charset="0"/>
              </a:rPr>
              <a:t>действий </a:t>
            </a:r>
            <a:r>
              <a:rPr lang="ru-RU" sz="2000" dirty="0" err="1">
                <a:latin typeface="Cambria" pitchFamily="18" charset="0"/>
              </a:rPr>
              <a:t>Интернет-пользователей</a:t>
            </a:r>
            <a:r>
              <a:rPr lang="ru-RU" sz="2000" dirty="0">
                <a:latin typeface="Cambria" pitchFamily="18" charset="0"/>
              </a:rPr>
              <a:t> региона под влиянием распространяемого контента. </a:t>
            </a:r>
          </a:p>
          <a:p>
            <a:pPr marL="342900" indent="-342900" algn="just">
              <a:buAutoNum type="arabicPeriod" startAt="4"/>
              <a:defRPr/>
            </a:pPr>
            <a:r>
              <a:rPr lang="ru-RU" sz="2000" dirty="0" smtClean="0">
                <a:latin typeface="Cambria" pitchFamily="18" charset="0"/>
              </a:rPr>
              <a:t>Актуализация </a:t>
            </a:r>
            <a:r>
              <a:rPr lang="ru-RU" sz="2000" dirty="0">
                <a:latin typeface="Cambria" pitchFamily="18" charset="0"/>
              </a:rPr>
              <a:t>(на основе периодически реализуемых </a:t>
            </a:r>
            <a:r>
              <a:rPr lang="ru-RU" sz="2000" dirty="0" err="1">
                <a:latin typeface="Cambria" pitchFamily="18" charset="0"/>
              </a:rPr>
              <a:t>паблик-опросов</a:t>
            </a:r>
            <a:r>
              <a:rPr lang="ru-RU" sz="2000" dirty="0">
                <a:latin typeface="Cambria" pitchFamily="18" charset="0"/>
              </a:rPr>
              <a:t>) модели регионального Интернет-пользователя, в том числе с учетом накапливаемого (по вышеуказанному регламенту) регионального реестра </a:t>
            </a:r>
            <a:r>
              <a:rPr lang="ru-RU" sz="2000" dirty="0" smtClean="0">
                <a:latin typeface="Cambria" pitchFamily="18" charset="0"/>
              </a:rPr>
              <a:t>деструктивных </a:t>
            </a:r>
            <a:r>
              <a:rPr lang="ru-RU" sz="2000" dirty="0" err="1">
                <a:latin typeface="Cambria" pitchFamily="18" charset="0"/>
              </a:rPr>
              <a:t>контентов</a:t>
            </a:r>
            <a:r>
              <a:rPr lang="ru-RU" sz="2000" dirty="0">
                <a:latin typeface="Cambria" pitchFamily="18" charset="0"/>
              </a:rPr>
              <a:t> и реестра </a:t>
            </a:r>
            <a:r>
              <a:rPr lang="ru-RU" sz="2000" dirty="0" smtClean="0">
                <a:latin typeface="Cambria" pitchFamily="18" charset="0"/>
              </a:rPr>
              <a:t>их авторов и </a:t>
            </a:r>
            <a:r>
              <a:rPr lang="ru-RU" sz="2000" dirty="0" err="1" smtClean="0">
                <a:latin typeface="Cambria" pitchFamily="18" charset="0"/>
              </a:rPr>
              <a:t>коментаторов</a:t>
            </a:r>
            <a:r>
              <a:rPr lang="ru-RU" sz="2000" dirty="0" smtClean="0">
                <a:latin typeface="Cambria" pitchFamily="18" charset="0"/>
              </a:rPr>
              <a:t>, </a:t>
            </a:r>
            <a:r>
              <a:rPr lang="ru-RU" sz="2000" dirty="0">
                <a:latin typeface="Cambria" pitchFamily="18" charset="0"/>
              </a:rPr>
              <a:t>включая аналитику о динамике параметров </a:t>
            </a:r>
            <a:r>
              <a:rPr lang="ru-RU" sz="2000" dirty="0" smtClean="0">
                <a:latin typeface="Cambria" pitchFamily="18" charset="0"/>
              </a:rPr>
              <a:t>модели для правительства региона. </a:t>
            </a:r>
            <a:endParaRPr lang="ru-RU" sz="2000" dirty="0">
              <a:latin typeface="Cambria" pitchFamily="18" charset="0"/>
            </a:endParaRPr>
          </a:p>
          <a:p>
            <a:pPr marL="48434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>
              <a:solidFill>
                <a:schemeClr val="accent2"/>
              </a:solidFill>
              <a:latin typeface="Cambria" pitchFamily="18" charset="0"/>
              <a:cs typeface="+mn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383772" y="127000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45492"/>
            <a:ext cx="10684768" cy="584667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34023" y="305752"/>
            <a:ext cx="96136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ambria" pitchFamily="18" charset="0"/>
              </a:rPr>
              <a:t>Модель регионального Интернет-пользователя</a:t>
            </a:r>
            <a:endParaRPr lang="ru-RU" sz="3200" b="1" dirty="0">
              <a:latin typeface="Cambria" pitchFamily="18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89" y="162198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231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214747" cy="5832648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34023" y="305752"/>
            <a:ext cx="96136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ambria" pitchFamily="18" charset="0"/>
              </a:rPr>
              <a:t>Модель регионального Интернет-пользователя</a:t>
            </a:r>
            <a:endParaRPr lang="ru-RU" sz="3200" b="1" dirty="0">
              <a:latin typeface="Cambria" pitchFamily="18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89" y="162198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055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7" y="908720"/>
            <a:ext cx="10085611" cy="591432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7635" y="240437"/>
            <a:ext cx="96136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ambria" pitchFamily="18" charset="0"/>
              </a:rPr>
              <a:t>Модель регионального Интернет-пользователя</a:t>
            </a:r>
            <a:endParaRPr lang="ru-RU" sz="3200" b="1" dirty="0">
              <a:latin typeface="Cambria" pitchFamily="18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89" y="162198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684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444137" y="285751"/>
            <a:ext cx="105809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РЕГИОНАЛЬНЫЕ ПАБЛИКИ СОЦИАЛЬНОЙ </a:t>
            </a:r>
            <a:r>
              <a:rPr lang="ru-RU" sz="2800" b="1" dirty="0">
                <a:latin typeface="Cambria" pitchFamily="18" charset="0"/>
              </a:rPr>
              <a:t>СЕТИ </a:t>
            </a:r>
            <a:r>
              <a:rPr lang="ru-RU" sz="2800" b="1" dirty="0" err="1">
                <a:latin typeface="Cambria" pitchFamily="18" charset="0"/>
              </a:rPr>
              <a:t>ВКонтакте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10" y="875211"/>
            <a:ext cx="11620581" cy="5697062"/>
          </a:xfrm>
          <a:prstGeom prst="rect">
            <a:avLst/>
          </a:prstGeom>
          <a:noFill/>
          <a:ln>
            <a:noFill/>
          </a:ln>
        </p:spPr>
        <p:txBody>
          <a:bodyPr wrap="square" numCol="2" spcCol="108000">
            <a:spAutoFit/>
          </a:bodyPr>
          <a:lstStyle/>
          <a:p>
            <a:pPr>
              <a:defRPr/>
            </a:pPr>
            <a:r>
              <a:rPr lang="ru-RU" sz="2000" b="1" dirty="0">
                <a:latin typeface="Cambria" pitchFamily="18" charset="0"/>
              </a:rPr>
              <a:t>РЕГИОНАЛЬНЫЙ СЕГМЕНТ</a:t>
            </a:r>
            <a:r>
              <a:rPr lang="ru-RU" sz="2000" dirty="0">
                <a:latin typeface="Cambria" pitchFamily="18" charset="0"/>
              </a:rPr>
              <a:t>:</a:t>
            </a:r>
          </a:p>
          <a:p>
            <a:pPr>
              <a:defRPr/>
            </a:pPr>
            <a:r>
              <a:rPr lang="ru-RU" sz="2000" dirty="0">
                <a:latin typeface="Cambria" pitchFamily="18" charset="0"/>
              </a:rPr>
              <a:t> 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Типичный Воронеж – 331063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Объявления Воронеж - 146 085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МОЁ! </a:t>
            </a:r>
            <a:r>
              <a:rPr lang="ru-RU" sz="2000" dirty="0" err="1">
                <a:latin typeface="Cambria" pitchFamily="18" charset="0"/>
              </a:rPr>
              <a:t>Online</a:t>
            </a:r>
            <a:r>
              <a:rPr lang="ru-RU" sz="2000" dirty="0">
                <a:latin typeface="Cambria" pitchFamily="18" charset="0"/>
              </a:rPr>
              <a:t>. Все новости Воронежа – 135988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Настоящий Воронеж – 134663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Регион-36 Воронеж – 125876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Ищу тебя Воронеж – 105922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Нетипичный Воронеж – 94046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Я ❤ Воронеж – 90636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 err="1">
                <a:latin typeface="Cambria" pitchFamily="18" charset="0"/>
              </a:rPr>
              <a:t>Авторынок</a:t>
            </a:r>
            <a:r>
              <a:rPr lang="ru-RU" sz="2000" dirty="0">
                <a:latin typeface="Cambria" pitchFamily="18" charset="0"/>
              </a:rPr>
              <a:t> Воронеж – 89251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Мой и твой Воронеж – 74551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Воронеж </a:t>
            </a:r>
            <a:r>
              <a:rPr lang="en-US" sz="2000" dirty="0">
                <a:latin typeface="Cambria" pitchFamily="18" charset="0"/>
              </a:rPr>
              <a:t>VRN</a:t>
            </a:r>
            <a:r>
              <a:rPr lang="ru-RU" sz="2000" dirty="0">
                <a:latin typeface="Cambria" pitchFamily="18" charset="0"/>
              </a:rPr>
              <a:t> – 70575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Подслушано Воронеж – 51887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000" dirty="0">
                <a:latin typeface="Cambria" pitchFamily="18" charset="0"/>
              </a:rPr>
              <a:t>Pro</a:t>
            </a:r>
            <a:r>
              <a:rPr lang="ru-RU" sz="2000" dirty="0">
                <a:latin typeface="Cambria" pitchFamily="18" charset="0"/>
              </a:rPr>
              <a:t> Воронеж – 51347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РИА Воронеж – 38457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Аварии | ДТП | Воронежа – 24107</a:t>
            </a:r>
          </a:p>
          <a:p>
            <a:pPr>
              <a:defRPr/>
            </a:pPr>
            <a:r>
              <a:rPr lang="ru-RU" sz="2000" dirty="0">
                <a:latin typeface="Cambria" pitchFamily="18" charset="0"/>
              </a:rPr>
              <a:t> </a:t>
            </a:r>
            <a:endParaRPr lang="ru-RU" sz="2000" dirty="0" smtClean="0">
              <a:latin typeface="Cambria" pitchFamily="18" charset="0"/>
            </a:endParaRPr>
          </a:p>
          <a:p>
            <a:pPr>
              <a:defRPr/>
            </a:pPr>
            <a:r>
              <a:rPr lang="ru-RU" sz="2000" b="1" dirty="0" smtClean="0">
                <a:latin typeface="Cambria" pitchFamily="18" charset="0"/>
              </a:rPr>
              <a:t>НЕРЕГИОНАЛЬНЫЙ </a:t>
            </a:r>
            <a:r>
              <a:rPr lang="ru-RU" sz="2000" b="1" dirty="0">
                <a:latin typeface="Cambria" pitchFamily="18" charset="0"/>
              </a:rPr>
              <a:t>СЕГМЕНТ</a:t>
            </a:r>
            <a:r>
              <a:rPr lang="ru-RU" sz="2000" dirty="0">
                <a:latin typeface="Cambria" pitchFamily="18" charset="0"/>
              </a:rPr>
              <a:t>:</a:t>
            </a:r>
          </a:p>
          <a:p>
            <a:pPr>
              <a:defRPr/>
            </a:pPr>
            <a:r>
              <a:rPr lang="en-US" sz="2000" dirty="0">
                <a:latin typeface="Cambria" pitchFamily="18" charset="0"/>
              </a:rPr>
              <a:t> </a:t>
            </a:r>
            <a:endParaRPr lang="ru-RU" sz="20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000" dirty="0">
                <a:latin typeface="Cambria" pitchFamily="18" charset="0"/>
              </a:rPr>
              <a:t>MDK – 10006407</a:t>
            </a:r>
            <a:endParaRPr lang="ru-RU" sz="20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ЁП</a:t>
            </a:r>
            <a:r>
              <a:rPr lang="en-US" sz="2000" dirty="0">
                <a:latin typeface="Cambria" pitchFamily="18" charset="0"/>
              </a:rPr>
              <a:t> – 9264249</a:t>
            </a:r>
            <a:endParaRPr lang="ru-RU" sz="20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000" dirty="0">
                <a:latin typeface="Cambria" pitchFamily="18" charset="0"/>
              </a:rPr>
              <a:t>4ch – 4393157</a:t>
            </a:r>
            <a:endParaRPr lang="ru-RU" sz="20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000" dirty="0">
                <a:latin typeface="Cambria" pitchFamily="18" charset="0"/>
              </a:rPr>
              <a:t>Z</a:t>
            </a:r>
            <a:r>
              <a:rPr lang="ru-RU" sz="2000" dirty="0" err="1">
                <a:latin typeface="Cambria" pitchFamily="18" charset="0"/>
              </a:rPr>
              <a:t>лой</a:t>
            </a:r>
            <a:r>
              <a:rPr lang="en-US" sz="2000" dirty="0">
                <a:latin typeface="Cambria" pitchFamily="18" charset="0"/>
              </a:rPr>
              <a:t> Z</a:t>
            </a:r>
            <a:r>
              <a:rPr lang="ru-RU" sz="2000" dirty="0" err="1">
                <a:latin typeface="Cambria" pitchFamily="18" charset="0"/>
              </a:rPr>
              <a:t>аяц</a:t>
            </a:r>
            <a:r>
              <a:rPr lang="en-US" sz="2000" dirty="0">
                <a:latin typeface="Cambria" pitchFamily="18" charset="0"/>
              </a:rPr>
              <a:t> – 3542489</a:t>
            </a:r>
            <a:endParaRPr lang="ru-RU" sz="20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 err="1">
                <a:latin typeface="Cambria" pitchFamily="18" charset="0"/>
              </a:rPr>
              <a:t>Че</a:t>
            </a:r>
            <a:r>
              <a:rPr lang="ru-RU" sz="2000" dirty="0">
                <a:latin typeface="Cambria" pitchFamily="18" charset="0"/>
              </a:rPr>
              <a:t> – 2066502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latin typeface="Cambria" pitchFamily="18" charset="0"/>
              </a:rPr>
              <a:t>абстрактные </a:t>
            </a:r>
            <a:r>
              <a:rPr lang="ru-RU" sz="2000" dirty="0" err="1">
                <a:latin typeface="Cambria" pitchFamily="18" charset="0"/>
              </a:rPr>
              <a:t>мемы</a:t>
            </a:r>
            <a:r>
              <a:rPr lang="ru-RU" sz="2000" dirty="0">
                <a:latin typeface="Cambria" pitchFamily="18" charset="0"/>
              </a:rPr>
              <a:t> для элиты всех сортов – 318329</a:t>
            </a:r>
          </a:p>
          <a:p>
            <a:pPr marL="5186363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 smtClean="0">
              <a:solidFill>
                <a:schemeClr val="accent2"/>
              </a:solidFill>
              <a:latin typeface="Cambria" pitchFamily="18" charset="0"/>
              <a:cs typeface="+mn-cs"/>
            </a:endParaRPr>
          </a:p>
          <a:p>
            <a:pPr marL="1622425" indent="-14398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 marL="1622425" indent="-14398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 marL="1622425" indent="-14398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chemeClr val="accent2"/>
                </a:solidFill>
                <a:latin typeface="Cambria" pitchFamily="18" charset="0"/>
              </a:rPr>
              <a:t>Примечание: в цифрах указано количество подписчиков ресурса.</a:t>
            </a:r>
            <a:endParaRPr lang="ru-RU" sz="2000" i="1" dirty="0">
              <a:solidFill>
                <a:schemeClr val="accent2"/>
              </a:solidFill>
              <a:latin typeface="Cambria" pitchFamily="18" charset="0"/>
              <a:cs typeface="+mn-cs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89" y="162198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2063932" y="420870"/>
            <a:ext cx="88051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РЕГИОНАЛЬНЫЕ ГРУППЫ </a:t>
            </a:r>
            <a:r>
              <a:rPr lang="ru-RU" sz="2400" b="1" dirty="0">
                <a:latin typeface="Cambria" pitchFamily="18" charset="0"/>
              </a:rPr>
              <a:t>СОЦИАЛЬНОЙ СЕТИ </a:t>
            </a:r>
            <a:r>
              <a:rPr lang="en-US" sz="2400" b="1" dirty="0" smtClean="0">
                <a:latin typeface="Cambria" pitchFamily="18" charset="0"/>
              </a:rPr>
              <a:t>INSTAGRAM</a:t>
            </a:r>
            <a:endParaRPr lang="ru-RU" sz="2400" b="1" dirty="0"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10" y="1428736"/>
            <a:ext cx="11620581" cy="3908762"/>
          </a:xfrm>
          <a:prstGeom prst="rect">
            <a:avLst/>
          </a:prstGeom>
          <a:noFill/>
          <a:ln>
            <a:noFill/>
          </a:ln>
        </p:spPr>
        <p:txBody>
          <a:bodyPr wrap="square" numCol="2" spcCol="108000">
            <a:sp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typical_vrn</a:t>
            </a:r>
            <a:r>
              <a:rPr lang="en-US" sz="2400" dirty="0" smtClean="0">
                <a:latin typeface="Cambria" pitchFamily="18" charset="0"/>
              </a:rPr>
              <a:t> - 41700</a:t>
            </a:r>
            <a:endParaRPr lang="ru-RU" sz="2400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cityvrn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- </a:t>
            </a:r>
            <a:r>
              <a:rPr lang="en-US" sz="2400" dirty="0" smtClean="0">
                <a:latin typeface="Cambria" pitchFamily="18" charset="0"/>
              </a:rPr>
              <a:t>2956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moeonline</a:t>
            </a:r>
            <a:r>
              <a:rPr lang="ru-RU" sz="2400" dirty="0" smtClean="0">
                <a:latin typeface="Cambria" pitchFamily="18" charset="0"/>
              </a:rPr>
              <a:t> - </a:t>
            </a:r>
            <a:r>
              <a:rPr lang="en-US" sz="2400" dirty="0" smtClean="0">
                <a:latin typeface="Cambria" pitchFamily="18" charset="0"/>
              </a:rPr>
              <a:t>2993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podslushano_voronezh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- </a:t>
            </a:r>
            <a:r>
              <a:rPr lang="en-US" sz="2400" dirty="0" smtClean="0">
                <a:latin typeface="Cambria" pitchFamily="18" charset="0"/>
              </a:rPr>
              <a:t>23600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love.voronezh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- </a:t>
            </a:r>
            <a:r>
              <a:rPr lang="en-US" sz="2400" dirty="0" smtClean="0">
                <a:latin typeface="Cambria" pitchFamily="18" charset="0"/>
              </a:rPr>
              <a:t>5736</a:t>
            </a:r>
            <a:endParaRPr lang="ru-RU" sz="2400" b="1" dirty="0">
              <a:latin typeface="Cambria" pitchFamily="18" charset="0"/>
            </a:endParaRPr>
          </a:p>
          <a:p>
            <a:pPr marL="457200" indent="-457200" fontAlgn="ctr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voronezh_pro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– </a:t>
            </a:r>
            <a:r>
              <a:rPr lang="en-US" sz="2400" dirty="0" smtClean="0">
                <a:latin typeface="Cambria" pitchFamily="18" charset="0"/>
              </a:rPr>
              <a:t>6011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riavrn.news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- </a:t>
            </a:r>
            <a:r>
              <a:rPr lang="en-US" sz="2400" dirty="0" smtClean="0">
                <a:latin typeface="Cambria" pitchFamily="18" charset="0"/>
              </a:rPr>
              <a:t>834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vrndtp</a:t>
            </a:r>
            <a:r>
              <a:rPr lang="ru-RU" sz="2400" dirty="0" smtClean="0">
                <a:latin typeface="Cambria" pitchFamily="18" charset="0"/>
              </a:rPr>
              <a:t>- </a:t>
            </a:r>
            <a:r>
              <a:rPr lang="en-US" sz="2400" dirty="0" smtClean="0">
                <a:latin typeface="Cambria" pitchFamily="18" charset="0"/>
              </a:rPr>
              <a:t>1173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bloknot_voronezh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- </a:t>
            </a:r>
            <a:r>
              <a:rPr lang="en-US" sz="2400" dirty="0" smtClean="0">
                <a:latin typeface="Cambria" pitchFamily="18" charset="0"/>
              </a:rPr>
              <a:t>75500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gorod_voronezh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– </a:t>
            </a:r>
            <a:r>
              <a:rPr lang="en-US" sz="2400" dirty="0" smtClean="0">
                <a:latin typeface="Cambria" pitchFamily="18" charset="0"/>
              </a:rPr>
              <a:t>50900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voronezhgorod</a:t>
            </a:r>
            <a:r>
              <a:rPr lang="ru-RU" sz="2400" dirty="0" smtClean="0">
                <a:latin typeface="Cambria" pitchFamily="18" charset="0"/>
              </a:rPr>
              <a:t> – </a:t>
            </a:r>
            <a:r>
              <a:rPr lang="en-US" sz="2400" dirty="0" smtClean="0">
                <a:latin typeface="Cambria" pitchFamily="18" charset="0"/>
              </a:rPr>
              <a:t>26700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voronezh.inst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- </a:t>
            </a:r>
            <a:r>
              <a:rPr lang="en-US" sz="2400" dirty="0" smtClean="0">
                <a:latin typeface="Cambria" pitchFamily="18" charset="0"/>
              </a:rPr>
              <a:t>100000</a:t>
            </a:r>
            <a:endParaRPr lang="ru-RU" sz="2400" b="1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moyvoronezh</a:t>
            </a:r>
            <a:r>
              <a:rPr lang="ru-RU" sz="2400" dirty="0" smtClean="0">
                <a:latin typeface="Cambria" pitchFamily="18" charset="0"/>
              </a:rPr>
              <a:t> – </a:t>
            </a:r>
            <a:r>
              <a:rPr lang="en-US" sz="2400" dirty="0" smtClean="0">
                <a:latin typeface="Cambria" pitchFamily="18" charset="0"/>
              </a:rPr>
              <a:t>50000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go_voronezh</a:t>
            </a:r>
            <a:r>
              <a:rPr lang="en-US" sz="2400" dirty="0" smtClean="0">
                <a:latin typeface="Cambria" pitchFamily="18" charset="0"/>
              </a:rPr>
              <a:t> – 95400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>
                <a:latin typeface="Cambria" pitchFamily="18" charset="0"/>
              </a:rPr>
              <a:t>fcfakel</a:t>
            </a:r>
            <a:r>
              <a:rPr lang="en-US" sz="2400" dirty="0" smtClean="0">
                <a:latin typeface="Cambria" pitchFamily="18" charset="0"/>
              </a:rPr>
              <a:t> - 5908</a:t>
            </a:r>
            <a:endParaRPr lang="ru-RU" sz="2400" dirty="0">
              <a:latin typeface="Cambria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endParaRPr lang="ru-RU" sz="2400" dirty="0">
              <a:latin typeface="Cambria" pitchFamily="18" charset="0"/>
            </a:endParaRPr>
          </a:p>
          <a:p>
            <a:pPr marL="1071563" indent="-889000" algn="just">
              <a:defRPr/>
            </a:pPr>
            <a:endParaRPr lang="ru-RU" sz="2000" i="1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 marL="1071563" indent="-889000" algn="just">
              <a:defRPr/>
            </a:pPr>
            <a:endParaRPr lang="ru-RU" sz="2000" i="1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 marL="1698625" indent="-1516063" algn="just">
              <a:defRPr/>
            </a:pPr>
            <a:r>
              <a:rPr lang="ru-RU" sz="2000" i="1" dirty="0" smtClean="0">
                <a:solidFill>
                  <a:schemeClr val="accent2"/>
                </a:solidFill>
                <a:latin typeface="Cambria" pitchFamily="18" charset="0"/>
              </a:rPr>
              <a:t>Примечание: в цифрах указано количество подписчиков ресурса.</a:t>
            </a:r>
          </a:p>
          <a:p>
            <a:pPr marL="1071563" indent="-8890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i="1" dirty="0">
              <a:solidFill>
                <a:schemeClr val="accent2"/>
              </a:solidFill>
              <a:latin typeface="Cambria" pitchFamily="18" charset="0"/>
              <a:cs typeface="+mn-cs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37689" y="162198"/>
            <a:ext cx="609600" cy="457200"/>
          </a:xfrm>
        </p:spPr>
        <p:txBody>
          <a:bodyPr/>
          <a:lstStyle/>
          <a:p>
            <a:fld id="{5F990CB5-6F87-437C-8DFB-370BE5B5A34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892</TotalTime>
  <Words>827</Words>
  <Application>Microsoft Office PowerPoint</Application>
  <PresentationFormat>Произвольный</PresentationFormat>
  <Paragraphs>185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Справедливость</vt:lpstr>
      <vt:lpstr>Безопасный Интернет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Безопасный Интернет</dc:title>
  <dc:creator>Admin-pc</dc:creator>
  <cp:lastModifiedBy>KafedraSIB</cp:lastModifiedBy>
  <cp:revision>100</cp:revision>
  <dcterms:created xsi:type="dcterms:W3CDTF">2017-10-23T13:07:50Z</dcterms:created>
  <dcterms:modified xsi:type="dcterms:W3CDTF">2018-07-03T09:49:32Z</dcterms:modified>
</cp:coreProperties>
</file>