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354" r:id="rId3"/>
    <p:sldId id="282" r:id="rId4"/>
    <p:sldId id="314" r:id="rId5"/>
    <p:sldId id="368" r:id="rId6"/>
    <p:sldId id="304" r:id="rId7"/>
    <p:sldId id="364" r:id="rId8"/>
    <p:sldId id="358" r:id="rId9"/>
    <p:sldId id="370" r:id="rId10"/>
    <p:sldId id="318" r:id="rId11"/>
    <p:sldId id="327" r:id="rId12"/>
    <p:sldId id="332" r:id="rId13"/>
    <p:sldId id="367" r:id="rId14"/>
    <p:sldId id="369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7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BA8C31-49AE-4184-833B-18209EBEB35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91D606-4AA4-4E45-BB18-8C8D7730469C}">
      <dgm:prSet custT="1"/>
      <dgm:spPr>
        <a:solidFill>
          <a:srgbClr val="276092"/>
        </a:solidFill>
      </dgm:spPr>
      <dgm:t>
        <a:bodyPr/>
        <a:lstStyle/>
        <a:p>
          <a:pPr rtl="0"/>
          <a:r>
            <a:rPr lang="ru-RU" sz="2800" dirty="0" smtClean="0">
              <a:latin typeface="Segoe UI" panose="020B0502040204020203" pitchFamily="34" charset="0"/>
              <a:cs typeface="Segoe UI" panose="020B0502040204020203" pitchFamily="34" charset="0"/>
            </a:rPr>
            <a:t>Актуальность обусловлена</a:t>
          </a:r>
          <a:endParaRPr lang="ru-RU" sz="2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01F6686-7141-4188-8563-782E9127B83E}" type="parTrans" cxnId="{CD57E376-7D1D-4E97-B593-8E61F4450DAA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E559A5F-9DB2-40DC-A2EC-37ED95CD1425}" type="sibTrans" cxnId="{CD57E376-7D1D-4E97-B593-8E61F4450DAA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3F2327F-471F-4E6E-A750-96E0BA56A3DD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в существующих подходах и технологиях </a:t>
          </a:r>
          <a:r>
            <a:rPr lang="ru-RU" sz="19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 (новые технологии и подходы в предотвращении атак)</a:t>
          </a:r>
          <a:endParaRPr lang="ru-RU" sz="19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8686F6D-C649-468A-A24E-03DE57FC52A1}" type="parTrans" cxnId="{A83A8206-631E-4AA4-AB94-6037F4697765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8FC66BC-92A1-47BA-A82D-4A7EBD905095}" type="sibTrans" cxnId="{A83A8206-631E-4AA4-AB94-6037F4697765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B0A6B60-7E05-4B52-87DE-9BE3F1835F3F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За счет роста стоимости </a:t>
          </a:r>
          <a:r>
            <a:rPr lang="ru-RU" sz="19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endParaRPr lang="ru-RU" sz="19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5ED6EF4-3AFD-479C-8A65-DFE683CF7E14}" type="parTrans" cxnId="{92336C0D-0E23-4229-A071-851CF335F280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4BCF18D-FECC-4FF8-B71A-4A5F2198A877}" type="sibTrans" cxnId="{92336C0D-0E23-4229-A071-851CF335F280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006C102-8981-4DE4-ABE7-53FECE1A0FCE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Резким расширением компьютерной взаимозависимости и экспоненциальному увеличению потоков данных и вычислительной мощности государственных и корпоративных сетей</a:t>
          </a:r>
          <a:endParaRPr lang="ru-RU" sz="19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EC3CC0C-7208-4BDF-B734-0C007A5AEEFC}" type="parTrans" cxnId="{F1C9F6E1-A85F-4780-A33B-B166E6E4A618}">
      <dgm:prSet/>
      <dgm:spPr/>
      <dgm:t>
        <a:bodyPr/>
        <a:lstStyle/>
        <a:p>
          <a:endParaRPr lang="ru-RU"/>
        </a:p>
      </dgm:t>
    </dgm:pt>
    <dgm:pt modelId="{B72A9FAC-3E1B-4A16-93C8-04F557843185}" type="sibTrans" cxnId="{F1C9F6E1-A85F-4780-A33B-B166E6E4A618}">
      <dgm:prSet/>
      <dgm:spPr/>
      <dgm:t>
        <a:bodyPr/>
        <a:lstStyle/>
        <a:p>
          <a:endParaRPr lang="ru-RU"/>
        </a:p>
      </dgm:t>
    </dgm:pt>
    <dgm:pt modelId="{239FDC5F-E496-4E20-92DF-A6FA0BDD00AB}">
      <dgm:prSet custT="1"/>
      <dgm:spPr/>
      <dgm:t>
        <a:bodyPr/>
        <a:lstStyle/>
        <a:p>
          <a:pPr rtl="0">
            <a:lnSpc>
              <a:spcPct val="114000"/>
            </a:lnSpc>
          </a:pPr>
          <a:endParaRPr lang="ru-RU" sz="19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DAF1AE1-E09C-4C6B-8520-26AE590BF979}" type="parTrans" cxnId="{A9AF9611-3694-4664-B564-A25DBD77BE91}">
      <dgm:prSet/>
      <dgm:spPr/>
      <dgm:t>
        <a:bodyPr/>
        <a:lstStyle/>
        <a:p>
          <a:endParaRPr lang="ru-RU"/>
        </a:p>
      </dgm:t>
    </dgm:pt>
    <dgm:pt modelId="{F69996AC-E3E5-4C6F-8B1E-0F4722592D14}" type="sibTrans" cxnId="{A9AF9611-3694-4664-B564-A25DBD77BE91}">
      <dgm:prSet/>
      <dgm:spPr/>
      <dgm:t>
        <a:bodyPr/>
        <a:lstStyle/>
        <a:p>
          <a:endParaRPr lang="ru-RU"/>
        </a:p>
      </dgm:t>
    </dgm:pt>
    <dgm:pt modelId="{718CE130-CF29-4211-8124-A89168398FD4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оценок критериев рисков</a:t>
          </a:r>
          <a:endParaRPr lang="ru-RU" sz="19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15A968A-8214-44DA-8478-E8E39013F598}" type="parTrans" cxnId="{1ACCBF61-1ADF-4021-8417-0F6FFBBCDA82}">
      <dgm:prSet/>
      <dgm:spPr/>
      <dgm:t>
        <a:bodyPr/>
        <a:lstStyle/>
        <a:p>
          <a:endParaRPr lang="ru-RU"/>
        </a:p>
      </dgm:t>
    </dgm:pt>
    <dgm:pt modelId="{A494E77F-BD51-4CF7-846B-A7EED23A1320}" type="sibTrans" cxnId="{1ACCBF61-1ADF-4021-8417-0F6FFBBCDA82}">
      <dgm:prSet/>
      <dgm:spPr/>
      <dgm:t>
        <a:bodyPr/>
        <a:lstStyle/>
        <a:p>
          <a:endParaRPr lang="ru-RU"/>
        </a:p>
      </dgm:t>
    </dgm:pt>
    <dgm:pt modelId="{5EDA35E5-357E-40B6-9CBF-FBFDFB9E140A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Сегментацией глобального рынка на изолированные суверенные сегменты</a:t>
          </a:r>
          <a:endParaRPr lang="ru-RU" sz="19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5279902-3F5C-446C-9A21-4F5C3D5CE279}" type="parTrans" cxnId="{B6FA8028-C9CD-4638-B72A-469328963441}">
      <dgm:prSet/>
      <dgm:spPr/>
      <dgm:t>
        <a:bodyPr/>
        <a:lstStyle/>
        <a:p>
          <a:endParaRPr lang="ru-RU"/>
        </a:p>
      </dgm:t>
    </dgm:pt>
    <dgm:pt modelId="{72E56610-55BF-47BF-A54E-66CB4B04CD60}" type="sibTrans" cxnId="{B6FA8028-C9CD-4638-B72A-469328963441}">
      <dgm:prSet/>
      <dgm:spPr/>
      <dgm:t>
        <a:bodyPr/>
        <a:lstStyle/>
        <a:p>
          <a:endParaRPr lang="ru-RU"/>
        </a:p>
      </dgm:t>
    </dgm:pt>
    <dgm:pt modelId="{8942D115-26F9-436A-8161-B33B90B18EC8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900" dirty="0" smtClean="0">
              <a:latin typeface="Segoe UI" panose="020B0502040204020203" pitchFamily="34" charset="0"/>
              <a:cs typeface="Segoe UI" panose="020B0502040204020203" pitchFamily="34" charset="0"/>
            </a:rPr>
            <a:t>Ростом </a:t>
          </a:r>
          <a:r>
            <a:rPr lang="ru-RU" sz="19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киберпреступности</a:t>
          </a:r>
          <a:endParaRPr lang="ru-RU" sz="19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816705B-E890-4C64-844D-AA51CEBC91F7}" type="parTrans" cxnId="{E6DE0210-DED2-4601-97C6-ABF3112511E0}">
      <dgm:prSet/>
      <dgm:spPr/>
      <dgm:t>
        <a:bodyPr/>
        <a:lstStyle/>
        <a:p>
          <a:endParaRPr lang="ru-RU"/>
        </a:p>
      </dgm:t>
    </dgm:pt>
    <dgm:pt modelId="{D43FBC24-28C1-4BC2-B1A6-0EBA41BFEC18}" type="sibTrans" cxnId="{E6DE0210-DED2-4601-97C6-ABF3112511E0}">
      <dgm:prSet/>
      <dgm:spPr/>
      <dgm:t>
        <a:bodyPr/>
        <a:lstStyle/>
        <a:p>
          <a:endParaRPr lang="ru-RU"/>
        </a:p>
      </dgm:t>
    </dgm:pt>
    <dgm:pt modelId="{2F4643D6-FB2A-4DD2-A5B5-FC8F62B0AF7B}" type="pres">
      <dgm:prSet presAssocID="{70BA8C31-49AE-4184-833B-18209EBEB35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0EB927-223A-485C-B536-673842FAD026}" type="pres">
      <dgm:prSet presAssocID="{DD91D606-4AA4-4E45-BB18-8C8D7730469C}" presName="parentText" presStyleLbl="node1" presStyleIdx="0" presStyleCnt="1" custLinFactNeighborY="-34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C343A1-4F35-4BFF-8B5B-F21396C2B2D9}" type="pres">
      <dgm:prSet presAssocID="{DD91D606-4AA4-4E45-BB18-8C8D7730469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336C0D-0E23-4229-A071-851CF335F280}" srcId="{DD91D606-4AA4-4E45-BB18-8C8D7730469C}" destId="{3B0A6B60-7E05-4B52-87DE-9BE3F1835F3F}" srcOrd="5" destOrd="0" parTransId="{95ED6EF4-3AFD-479C-8A65-DFE683CF7E14}" sibTransId="{C4BCF18D-FECC-4FF8-B71A-4A5F2198A877}"/>
    <dgm:cxn modelId="{354EF2DF-D8D2-46C1-BA3E-C8835D57E94A}" type="presOf" srcId="{3B0A6B60-7E05-4B52-87DE-9BE3F1835F3F}" destId="{7EC343A1-4F35-4BFF-8B5B-F21396C2B2D9}" srcOrd="0" destOrd="5" presId="urn:microsoft.com/office/officeart/2005/8/layout/vList2"/>
    <dgm:cxn modelId="{4D9D0482-5338-4479-A37C-8906624C7D8D}" type="presOf" srcId="{70BA8C31-49AE-4184-833B-18209EBEB35A}" destId="{2F4643D6-FB2A-4DD2-A5B5-FC8F62B0AF7B}" srcOrd="0" destOrd="0" presId="urn:microsoft.com/office/officeart/2005/8/layout/vList2"/>
    <dgm:cxn modelId="{A83A8206-631E-4AA4-AB94-6037F4697765}" srcId="{DD91D606-4AA4-4E45-BB18-8C8D7730469C}" destId="{13F2327F-471F-4E6E-A750-96E0BA56A3DD}" srcOrd="2" destOrd="0" parTransId="{C8686F6D-C649-468A-A24E-03DE57FC52A1}" sibTransId="{A8FC66BC-92A1-47BA-A82D-4A7EBD905095}"/>
    <dgm:cxn modelId="{74EC25CB-B2E2-4AD8-8031-EE051ABDFAEC}" type="presOf" srcId="{718CE130-CF29-4211-8124-A89168398FD4}" destId="{7EC343A1-4F35-4BFF-8B5B-F21396C2B2D9}" srcOrd="0" destOrd="3" presId="urn:microsoft.com/office/officeart/2005/8/layout/vList2"/>
    <dgm:cxn modelId="{A9AF9611-3694-4664-B564-A25DBD77BE91}" srcId="{DD91D606-4AA4-4E45-BB18-8C8D7730469C}" destId="{239FDC5F-E496-4E20-92DF-A6FA0BDD00AB}" srcOrd="6" destOrd="0" parTransId="{EDAF1AE1-E09C-4C6B-8520-26AE590BF979}" sibTransId="{F69996AC-E3E5-4C6F-8B1E-0F4722592D14}"/>
    <dgm:cxn modelId="{67B01A46-5FD9-400D-815E-BC822AEE3BC5}" type="presOf" srcId="{DD91D606-4AA4-4E45-BB18-8C8D7730469C}" destId="{ED0EB927-223A-485C-B536-673842FAD026}" srcOrd="0" destOrd="0" presId="urn:microsoft.com/office/officeart/2005/8/layout/vList2"/>
    <dgm:cxn modelId="{C56812FB-BFDB-4936-8A6E-0B96E4BECBC8}" type="presOf" srcId="{239FDC5F-E496-4E20-92DF-A6FA0BDD00AB}" destId="{7EC343A1-4F35-4BFF-8B5B-F21396C2B2D9}" srcOrd="0" destOrd="6" presId="urn:microsoft.com/office/officeart/2005/8/layout/vList2"/>
    <dgm:cxn modelId="{F1C9F6E1-A85F-4780-A33B-B166E6E4A618}" srcId="{DD91D606-4AA4-4E45-BB18-8C8D7730469C}" destId="{3006C102-8981-4DE4-ABE7-53FECE1A0FCE}" srcOrd="1" destOrd="0" parTransId="{9EC3CC0C-7208-4BDF-B734-0C007A5AEEFC}" sibTransId="{B72A9FAC-3E1B-4A16-93C8-04F557843185}"/>
    <dgm:cxn modelId="{CD57E376-7D1D-4E97-B593-8E61F4450DAA}" srcId="{70BA8C31-49AE-4184-833B-18209EBEB35A}" destId="{DD91D606-4AA4-4E45-BB18-8C8D7730469C}" srcOrd="0" destOrd="0" parTransId="{D01F6686-7141-4188-8563-782E9127B83E}" sibTransId="{AE559A5F-9DB2-40DC-A2EC-37ED95CD1425}"/>
    <dgm:cxn modelId="{1ACCBF61-1ADF-4021-8417-0F6FFBBCDA82}" srcId="{DD91D606-4AA4-4E45-BB18-8C8D7730469C}" destId="{718CE130-CF29-4211-8124-A89168398FD4}" srcOrd="3" destOrd="0" parTransId="{215A968A-8214-44DA-8478-E8E39013F598}" sibTransId="{A494E77F-BD51-4CF7-846B-A7EED23A1320}"/>
    <dgm:cxn modelId="{2B4F462E-0880-4C53-B66E-8A763D789A2E}" type="presOf" srcId="{8942D115-26F9-436A-8161-B33B90B18EC8}" destId="{7EC343A1-4F35-4BFF-8B5B-F21396C2B2D9}" srcOrd="0" destOrd="0" presId="urn:microsoft.com/office/officeart/2005/8/layout/vList2"/>
    <dgm:cxn modelId="{E28DDC4E-F769-4E88-84A0-A04019DFC087}" type="presOf" srcId="{5EDA35E5-357E-40B6-9CBF-FBFDFB9E140A}" destId="{7EC343A1-4F35-4BFF-8B5B-F21396C2B2D9}" srcOrd="0" destOrd="4" presId="urn:microsoft.com/office/officeart/2005/8/layout/vList2"/>
    <dgm:cxn modelId="{E42D6ADF-6FB9-483C-BC18-1780F11A809E}" type="presOf" srcId="{13F2327F-471F-4E6E-A750-96E0BA56A3DD}" destId="{7EC343A1-4F35-4BFF-8B5B-F21396C2B2D9}" srcOrd="0" destOrd="2" presId="urn:microsoft.com/office/officeart/2005/8/layout/vList2"/>
    <dgm:cxn modelId="{E55D86E9-5767-4E94-884A-19F9278408CC}" type="presOf" srcId="{3006C102-8981-4DE4-ABE7-53FECE1A0FCE}" destId="{7EC343A1-4F35-4BFF-8B5B-F21396C2B2D9}" srcOrd="0" destOrd="1" presId="urn:microsoft.com/office/officeart/2005/8/layout/vList2"/>
    <dgm:cxn modelId="{E6DE0210-DED2-4601-97C6-ABF3112511E0}" srcId="{DD91D606-4AA4-4E45-BB18-8C8D7730469C}" destId="{8942D115-26F9-436A-8161-B33B90B18EC8}" srcOrd="0" destOrd="0" parTransId="{C816705B-E890-4C64-844D-AA51CEBC91F7}" sibTransId="{D43FBC24-28C1-4BC2-B1A6-0EBA41BFEC18}"/>
    <dgm:cxn modelId="{B6FA8028-C9CD-4638-B72A-469328963441}" srcId="{DD91D606-4AA4-4E45-BB18-8C8D7730469C}" destId="{5EDA35E5-357E-40B6-9CBF-FBFDFB9E140A}" srcOrd="4" destOrd="0" parTransId="{85279902-3F5C-446C-9A21-4F5C3D5CE279}" sibTransId="{72E56610-55BF-47BF-A54E-66CB4B04CD60}"/>
    <dgm:cxn modelId="{7E00E3ED-4D4B-4128-BA93-2E15B7C6570C}" type="presParOf" srcId="{2F4643D6-FB2A-4DD2-A5B5-FC8F62B0AF7B}" destId="{ED0EB927-223A-485C-B536-673842FAD026}" srcOrd="0" destOrd="0" presId="urn:microsoft.com/office/officeart/2005/8/layout/vList2"/>
    <dgm:cxn modelId="{0241C891-DF1B-4E96-AD43-17D8D872FEE7}" type="presParOf" srcId="{2F4643D6-FB2A-4DD2-A5B5-FC8F62B0AF7B}" destId="{7EC343A1-4F35-4BFF-8B5B-F21396C2B2D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783F5F-ADE5-4A9E-A316-70AA140B84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E00EE-9176-44B2-AD34-38309480C5C1}">
      <dgm:prSet phldrT="[Текст]"/>
      <dgm:spPr>
        <a:solidFill>
          <a:srgbClr val="276092"/>
        </a:solidFill>
      </dgm:spPr>
      <dgm:t>
        <a:bodyPr/>
        <a:lstStyle/>
        <a:p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Сохраняется рост (2015-202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1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~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в 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π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 раз )</a:t>
          </a:r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C5D4690-04FE-4D7A-A289-F5481551E77D}" type="par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FD024E3-CB53-493C-88F9-7B73501DBFED}" type="sib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DFE10AB-3293-4C33-8B0A-E04CFFB099B1}">
      <dgm:prSet phldrT="[Текст]"/>
      <dgm:spPr/>
      <dgm:t>
        <a:bodyPr/>
        <a:lstStyle/>
        <a:p>
          <a:pPr algn="r"/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Общемировой тренд</a:t>
          </a:r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76BE80A-1963-4E96-86FC-497332B771B1}" type="par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2BAC0C3-A876-4A65-AEDA-BC9765CA8F5F}" type="sib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DF31555-1068-44DA-99EA-673965315D42}" type="pres">
      <dgm:prSet presAssocID="{0B783F5F-ADE5-4A9E-A316-70AA140B84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666334-5CE9-409D-A0A3-57AB7DD5D3D1}" type="pres">
      <dgm:prSet presAssocID="{0D4E00EE-9176-44B2-AD34-38309480C5C1}" presName="parentText" presStyleLbl="node1" presStyleIdx="0" presStyleCnt="1" custLinFactNeighborY="-54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8E6CE-19A8-46A5-AB67-55D6FB1C84A4}" type="pres">
      <dgm:prSet presAssocID="{0D4E00EE-9176-44B2-AD34-38309480C5C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F2916B-20C4-45EA-A407-0BF418D6FB5B}" srcId="{0D4E00EE-9176-44B2-AD34-38309480C5C1}" destId="{9DFE10AB-3293-4C33-8B0A-E04CFFB099B1}" srcOrd="0" destOrd="0" parTransId="{D76BE80A-1963-4E96-86FC-497332B771B1}" sibTransId="{52BAC0C3-A876-4A65-AEDA-BC9765CA8F5F}"/>
    <dgm:cxn modelId="{E58CE5AC-4184-463E-8B96-B6E6947ADDF7}" type="presOf" srcId="{9DFE10AB-3293-4C33-8B0A-E04CFFB099B1}" destId="{19A8E6CE-19A8-46A5-AB67-55D6FB1C84A4}" srcOrd="0" destOrd="0" presId="urn:microsoft.com/office/officeart/2005/8/layout/vList2"/>
    <dgm:cxn modelId="{3561B6A1-F682-4842-88F5-D530C61BEDFD}" type="presOf" srcId="{0D4E00EE-9176-44B2-AD34-38309480C5C1}" destId="{CB666334-5CE9-409D-A0A3-57AB7DD5D3D1}" srcOrd="0" destOrd="0" presId="urn:microsoft.com/office/officeart/2005/8/layout/vList2"/>
    <dgm:cxn modelId="{AE20178E-376F-433A-9A3C-5828640ADD86}" type="presOf" srcId="{0B783F5F-ADE5-4A9E-A316-70AA140B8415}" destId="{1DF31555-1068-44DA-99EA-673965315D42}" srcOrd="0" destOrd="0" presId="urn:microsoft.com/office/officeart/2005/8/layout/vList2"/>
    <dgm:cxn modelId="{B8B64DFF-3697-4CAA-AD66-41176E845B1E}" srcId="{0B783F5F-ADE5-4A9E-A316-70AA140B8415}" destId="{0D4E00EE-9176-44B2-AD34-38309480C5C1}" srcOrd="0" destOrd="0" parTransId="{4C5D4690-04FE-4D7A-A289-F5481551E77D}" sibTransId="{BFD024E3-CB53-493C-88F9-7B73501DBFED}"/>
    <dgm:cxn modelId="{AFC4650A-31AC-4433-85D0-250F13EE3ED3}" type="presParOf" srcId="{1DF31555-1068-44DA-99EA-673965315D42}" destId="{CB666334-5CE9-409D-A0A3-57AB7DD5D3D1}" srcOrd="0" destOrd="0" presId="urn:microsoft.com/office/officeart/2005/8/layout/vList2"/>
    <dgm:cxn modelId="{4E478D32-31CC-4F98-91A1-4E2F7A7FE36C}" type="presParOf" srcId="{1DF31555-1068-44DA-99EA-673965315D42}" destId="{19A8E6CE-19A8-46A5-AB67-55D6FB1C84A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783F5F-ADE5-4A9E-A316-70AA140B84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E00EE-9176-44B2-AD34-38309480C5C1}">
      <dgm:prSet phldrT="[Текст]"/>
      <dgm:spPr>
        <a:solidFill>
          <a:srgbClr val="276092"/>
        </a:solidFill>
      </dgm:spPr>
      <dgm:t>
        <a:bodyPr/>
        <a:lstStyle/>
        <a:p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От 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3 000 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до 10 000 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$ 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за 1 специалиста</a:t>
          </a:r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C5D4690-04FE-4D7A-A289-F5481551E77D}" type="par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FD024E3-CB53-493C-88F9-7B73501DBFED}" type="sib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DFE10AB-3293-4C33-8B0A-E04CFFB099B1}">
      <dgm:prSet phldrT="[Текст]"/>
      <dgm:spPr/>
      <dgm:t>
        <a:bodyPr/>
        <a:lstStyle/>
        <a:p>
          <a:pPr algn="r"/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76BE80A-1963-4E96-86FC-497332B771B1}" type="par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2BAC0C3-A876-4A65-AEDA-BC9765CA8F5F}" type="sib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DF31555-1068-44DA-99EA-673965315D42}" type="pres">
      <dgm:prSet presAssocID="{0B783F5F-ADE5-4A9E-A316-70AA140B84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666334-5CE9-409D-A0A3-57AB7DD5D3D1}" type="pres">
      <dgm:prSet presAssocID="{0D4E00EE-9176-44B2-AD34-38309480C5C1}" presName="parentText" presStyleLbl="node1" presStyleIdx="0" presStyleCnt="1" custLinFactNeighborY="-46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8E6CE-19A8-46A5-AB67-55D6FB1C84A4}" type="pres">
      <dgm:prSet presAssocID="{0D4E00EE-9176-44B2-AD34-38309480C5C1}" presName="childText" presStyleLbl="revTx" presStyleIdx="0" presStyleCnt="1" custLinFactNeighborY="84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B52C45-D13E-480B-931F-BA0B05AD4DA3}" type="presOf" srcId="{9DFE10AB-3293-4C33-8B0A-E04CFFB099B1}" destId="{19A8E6CE-19A8-46A5-AB67-55D6FB1C84A4}" srcOrd="0" destOrd="0" presId="urn:microsoft.com/office/officeart/2005/8/layout/vList2"/>
    <dgm:cxn modelId="{CAF2916B-20C4-45EA-A407-0BF418D6FB5B}" srcId="{0D4E00EE-9176-44B2-AD34-38309480C5C1}" destId="{9DFE10AB-3293-4C33-8B0A-E04CFFB099B1}" srcOrd="0" destOrd="0" parTransId="{D76BE80A-1963-4E96-86FC-497332B771B1}" sibTransId="{52BAC0C3-A876-4A65-AEDA-BC9765CA8F5F}"/>
    <dgm:cxn modelId="{B8B64DFF-3697-4CAA-AD66-41176E845B1E}" srcId="{0B783F5F-ADE5-4A9E-A316-70AA140B8415}" destId="{0D4E00EE-9176-44B2-AD34-38309480C5C1}" srcOrd="0" destOrd="0" parTransId="{4C5D4690-04FE-4D7A-A289-F5481551E77D}" sibTransId="{BFD024E3-CB53-493C-88F9-7B73501DBFED}"/>
    <dgm:cxn modelId="{74F4BE37-5AFB-417D-A9E0-A4DA843BC4F4}" type="presOf" srcId="{0D4E00EE-9176-44B2-AD34-38309480C5C1}" destId="{CB666334-5CE9-409D-A0A3-57AB7DD5D3D1}" srcOrd="0" destOrd="0" presId="urn:microsoft.com/office/officeart/2005/8/layout/vList2"/>
    <dgm:cxn modelId="{93B4DC2E-4379-41E8-A472-5942F4B3DEDF}" type="presOf" srcId="{0B783F5F-ADE5-4A9E-A316-70AA140B8415}" destId="{1DF31555-1068-44DA-99EA-673965315D42}" srcOrd="0" destOrd="0" presId="urn:microsoft.com/office/officeart/2005/8/layout/vList2"/>
    <dgm:cxn modelId="{78E38B0D-7B0E-4EF1-B7D9-0A1C3BD2CA55}" type="presParOf" srcId="{1DF31555-1068-44DA-99EA-673965315D42}" destId="{CB666334-5CE9-409D-A0A3-57AB7DD5D3D1}" srcOrd="0" destOrd="0" presId="urn:microsoft.com/office/officeart/2005/8/layout/vList2"/>
    <dgm:cxn modelId="{0D4E0D9B-0A03-4E83-B2F8-A369D5B1AB68}" type="presParOf" srcId="{1DF31555-1068-44DA-99EA-673965315D42}" destId="{19A8E6CE-19A8-46A5-AB67-55D6FB1C84A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E229A4-AB71-4FC5-B9AF-D4E1F79C2F56}" type="doc">
      <dgm:prSet loTypeId="urn:microsoft.com/office/officeart/2005/8/layout/default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DAB6817B-3514-4DAD-B6C4-237132B17147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Система </a:t>
          </a:r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обнаружения и предотвращения </a:t>
          </a:r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вторжений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F5E95D05-C5C3-4DD9-BC15-E0B2E6BCB14D}" type="parTrans" cxnId="{2CA747A9-747A-4955-8313-E136ED80B186}">
      <dgm:prSet/>
      <dgm:spPr/>
      <dgm:t>
        <a:bodyPr/>
        <a:lstStyle/>
        <a:p>
          <a:endParaRPr lang="ru-RU"/>
        </a:p>
      </dgm:t>
    </dgm:pt>
    <dgm:pt modelId="{98DC7F43-4385-4B81-966A-DD4547A9A9D9}" type="sibTrans" cxnId="{2CA747A9-747A-4955-8313-E136ED80B186}">
      <dgm:prSet/>
      <dgm:spPr/>
      <dgm:t>
        <a:bodyPr/>
        <a:lstStyle/>
        <a:p>
          <a:endParaRPr lang="ru-RU"/>
        </a:p>
      </dgm:t>
    </dgm:pt>
    <dgm:pt modelId="{C89095B0-EBE3-426E-B0CC-A6ED87203C0E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Шлюзовой антивирус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8870583-5548-4DD7-BA27-CFDD9F515D9F}" type="parTrans" cxnId="{DFE7E1F1-3690-43D4-BD57-BE3A4D2C0DC1}">
      <dgm:prSet/>
      <dgm:spPr/>
      <dgm:t>
        <a:bodyPr/>
        <a:lstStyle/>
        <a:p>
          <a:endParaRPr lang="ru-RU"/>
        </a:p>
      </dgm:t>
    </dgm:pt>
    <dgm:pt modelId="{AD4C861C-DCCF-4410-A61A-00BFFCE5FDB7}" type="sibTrans" cxnId="{DFE7E1F1-3690-43D4-BD57-BE3A4D2C0DC1}">
      <dgm:prSet/>
      <dgm:spPr/>
      <dgm:t>
        <a:bodyPr/>
        <a:lstStyle/>
        <a:p>
          <a:endParaRPr lang="ru-RU"/>
        </a:p>
      </dgm:t>
    </dgm:pt>
    <dgm:pt modelId="{82796403-4749-493E-8380-B7F24B03704F}">
      <dgm:prSet phldrT="[Текст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VPN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BDC7A98-741E-448B-8ED3-BFE2DE9877F9}" type="parTrans" cxnId="{370E84B5-50A5-4D51-B71D-97258A696373}">
      <dgm:prSet/>
      <dgm:spPr/>
      <dgm:t>
        <a:bodyPr/>
        <a:lstStyle/>
        <a:p>
          <a:endParaRPr lang="ru-RU"/>
        </a:p>
      </dgm:t>
    </dgm:pt>
    <dgm:pt modelId="{50C8B2F1-9ECF-4500-8725-56F2423A47C4}" type="sibTrans" cxnId="{370E84B5-50A5-4D51-B71D-97258A696373}">
      <dgm:prSet/>
      <dgm:spPr/>
      <dgm:t>
        <a:bodyPr/>
        <a:lstStyle/>
        <a:p>
          <a:endParaRPr lang="ru-RU"/>
        </a:p>
      </dgm:t>
    </dgm:pt>
    <dgm:pt modelId="{6A4C0C22-D42B-43FD-B5BA-716CB560103E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Сетевая платформа в составе:</a:t>
          </a:r>
          <a:endParaRPr lang="ru-RU" dirty="0">
            <a:solidFill>
              <a:srgbClr val="FF00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1E78836-8FB7-49EB-B39B-BFAAE2D83625}" type="parTrans" cxnId="{FE720A0F-2C0D-4898-9E57-7A22582CBBD5}">
      <dgm:prSet/>
      <dgm:spPr/>
      <dgm:t>
        <a:bodyPr/>
        <a:lstStyle/>
        <a:p>
          <a:endParaRPr lang="ru-RU"/>
        </a:p>
      </dgm:t>
    </dgm:pt>
    <dgm:pt modelId="{0392FED3-CD1F-4BAF-A411-28A418C7DF97}" type="sibTrans" cxnId="{FE720A0F-2C0D-4898-9E57-7A22582CBBD5}">
      <dgm:prSet/>
      <dgm:spPr/>
      <dgm:t>
        <a:bodyPr/>
        <a:lstStyle/>
        <a:p>
          <a:endParaRPr lang="ru-RU"/>
        </a:p>
      </dgm:t>
    </dgm:pt>
    <dgm:pt modelId="{B2DF7231-508B-4B45-A7BB-C79CFB19DC12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Сетевой экран приложений - </a:t>
          </a:r>
          <a:r>
            <a:rPr lang="en-US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DPI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B18767D4-7A54-427C-A90C-5D3C9FAA477D}" type="parTrans" cxnId="{AFA18BD1-CEE6-4630-A639-F5545A61089B}">
      <dgm:prSet/>
      <dgm:spPr/>
      <dgm:t>
        <a:bodyPr/>
        <a:lstStyle/>
        <a:p>
          <a:endParaRPr lang="ru-RU"/>
        </a:p>
      </dgm:t>
    </dgm:pt>
    <dgm:pt modelId="{FD5AA475-2315-40D2-A7BF-7830A8CC854C}" type="sibTrans" cxnId="{AFA18BD1-CEE6-4630-A639-F5545A61089B}">
      <dgm:prSet/>
      <dgm:spPr/>
      <dgm:t>
        <a:bodyPr/>
        <a:lstStyle/>
        <a:p>
          <a:endParaRPr lang="ru-RU"/>
        </a:p>
      </dgm:t>
    </dgm:pt>
    <dgm:pt modelId="{3E0A1BEF-6040-43DB-AFA6-FF31DC2B794B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Межсетевой экран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69D59B5-83AF-4AF6-BF26-1C9BC5AEDE6A}" type="parTrans" cxnId="{03D2638C-3A58-4E76-924B-2B09F514CD77}">
      <dgm:prSet/>
      <dgm:spPr/>
      <dgm:t>
        <a:bodyPr/>
        <a:lstStyle/>
        <a:p>
          <a:endParaRPr lang="ru-RU"/>
        </a:p>
      </dgm:t>
    </dgm:pt>
    <dgm:pt modelId="{7FC66CF0-00F7-4889-BAB7-D9629187561A}" type="sibTrans" cxnId="{03D2638C-3A58-4E76-924B-2B09F514CD77}">
      <dgm:prSet/>
      <dgm:spPr/>
      <dgm:t>
        <a:bodyPr/>
        <a:lstStyle/>
        <a:p>
          <a:endParaRPr lang="ru-RU"/>
        </a:p>
      </dgm:t>
    </dgm:pt>
    <dgm:pt modelId="{C4B64E2D-8A4C-4EC0-9751-4702FE4147BB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Интеграция с </a:t>
          </a:r>
          <a:r>
            <a:rPr lang="en-US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Active Directory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4C61285-1F4C-482A-8FD0-F5C4935A6507}" type="parTrans" cxnId="{B69273D6-94A3-405A-B666-AA5AA032D156}">
      <dgm:prSet/>
      <dgm:spPr/>
      <dgm:t>
        <a:bodyPr/>
        <a:lstStyle/>
        <a:p>
          <a:endParaRPr lang="ru-RU"/>
        </a:p>
      </dgm:t>
    </dgm:pt>
    <dgm:pt modelId="{5511C53C-28BA-459C-B339-DCF908B22BAA}" type="sibTrans" cxnId="{B69273D6-94A3-405A-B666-AA5AA032D156}">
      <dgm:prSet/>
      <dgm:spPr/>
      <dgm:t>
        <a:bodyPr/>
        <a:lstStyle/>
        <a:p>
          <a:endParaRPr lang="ru-RU"/>
        </a:p>
      </dgm:t>
    </dgm:pt>
    <dgm:pt modelId="{EF6FF337-E45A-4D32-9C98-FE8590F3C3C2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 т.д.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7F79AF76-16E5-4E76-B0D9-65A3347A3E2E}" type="parTrans" cxnId="{D8068CFD-13FC-460B-A494-5A07800C2F3B}">
      <dgm:prSet/>
      <dgm:spPr/>
      <dgm:t>
        <a:bodyPr/>
        <a:lstStyle/>
        <a:p>
          <a:endParaRPr lang="ru-RU"/>
        </a:p>
      </dgm:t>
    </dgm:pt>
    <dgm:pt modelId="{5184EB25-F42D-4EFC-BAC6-8B1A60FACD9E}" type="sibTrans" cxnId="{D8068CFD-13FC-460B-A494-5A07800C2F3B}">
      <dgm:prSet/>
      <dgm:spPr/>
      <dgm:t>
        <a:bodyPr/>
        <a:lstStyle/>
        <a:p>
          <a:endParaRPr lang="ru-RU"/>
        </a:p>
      </dgm:t>
    </dgm:pt>
    <dgm:pt modelId="{FA1673C3-3215-41AD-8209-E5419ECA77F0}" type="pres">
      <dgm:prSet presAssocID="{D1E229A4-AB71-4FC5-B9AF-D4E1F79C2F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28655B-63AD-4CCD-95E6-A75D29DE0848}" type="pres">
      <dgm:prSet presAssocID="{6A4C0C22-D42B-43FD-B5BA-716CB560103E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43C71-6053-4F26-83D1-CB97D31A3253}" type="pres">
      <dgm:prSet presAssocID="{0392FED3-CD1F-4BAF-A411-28A418C7DF97}" presName="sibTrans" presStyleCnt="0"/>
      <dgm:spPr/>
    </dgm:pt>
    <dgm:pt modelId="{060D0605-3E48-4EB0-87D8-5501598E74B0}" type="pres">
      <dgm:prSet presAssocID="{3E0A1BEF-6040-43DB-AFA6-FF31DC2B794B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3F5F2-2394-4A29-BAAC-C935FFC58A10}" type="pres">
      <dgm:prSet presAssocID="{7FC66CF0-00F7-4889-BAB7-D9629187561A}" presName="sibTrans" presStyleCnt="0"/>
      <dgm:spPr/>
    </dgm:pt>
    <dgm:pt modelId="{F99B8101-EB85-45F8-84CA-52B683B02CD8}" type="pres">
      <dgm:prSet presAssocID="{B2DF7231-508B-4B45-A7BB-C79CFB19DC12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91860-929C-444A-ABA3-BC9B09E02710}" type="pres">
      <dgm:prSet presAssocID="{FD5AA475-2315-40D2-A7BF-7830A8CC854C}" presName="sibTrans" presStyleCnt="0"/>
      <dgm:spPr/>
    </dgm:pt>
    <dgm:pt modelId="{05700418-9129-4E84-A571-BFC4A3CBB267}" type="pres">
      <dgm:prSet presAssocID="{82796403-4749-493E-8380-B7F24B03704F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6C163-236B-439B-88DC-766CF8F5795E}" type="pres">
      <dgm:prSet presAssocID="{50C8B2F1-9ECF-4500-8725-56F2423A47C4}" presName="sibTrans" presStyleCnt="0"/>
      <dgm:spPr/>
    </dgm:pt>
    <dgm:pt modelId="{4A1F983F-FAE7-425B-AA81-265BE5B41D5F}" type="pres">
      <dgm:prSet presAssocID="{DAB6817B-3514-4DAD-B6C4-237132B1714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A1459-0342-402B-B007-3585B7E2AAC7}" type="pres">
      <dgm:prSet presAssocID="{98DC7F43-4385-4B81-966A-DD4547A9A9D9}" presName="sibTrans" presStyleCnt="0"/>
      <dgm:spPr/>
    </dgm:pt>
    <dgm:pt modelId="{DD42F413-16CD-425C-838C-5A2ABCBFD51F}" type="pres">
      <dgm:prSet presAssocID="{C89095B0-EBE3-426E-B0CC-A6ED87203C0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849B1-D3C0-41BD-8C03-766FD39A25AF}" type="pres">
      <dgm:prSet presAssocID="{AD4C861C-DCCF-4410-A61A-00BFFCE5FDB7}" presName="sibTrans" presStyleCnt="0"/>
      <dgm:spPr/>
    </dgm:pt>
    <dgm:pt modelId="{1EA2AC5D-3C06-4E5F-A49C-37F7BF557F8A}" type="pres">
      <dgm:prSet presAssocID="{C4B64E2D-8A4C-4EC0-9751-4702FE4147BB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69635-BAB5-4E28-9C74-2029DF20F92A}" type="pres">
      <dgm:prSet presAssocID="{5511C53C-28BA-459C-B339-DCF908B22BAA}" presName="sibTrans" presStyleCnt="0"/>
      <dgm:spPr/>
    </dgm:pt>
    <dgm:pt modelId="{E1DD26DC-67CD-47E7-8324-394F4951D575}" type="pres">
      <dgm:prSet presAssocID="{EF6FF337-E45A-4D32-9C98-FE8590F3C3C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3BF06E-0790-4723-B7E7-3CE5435A2B19}" type="presOf" srcId="{C4B64E2D-8A4C-4EC0-9751-4702FE4147BB}" destId="{1EA2AC5D-3C06-4E5F-A49C-37F7BF557F8A}" srcOrd="0" destOrd="0" presId="urn:microsoft.com/office/officeart/2005/8/layout/default#3"/>
    <dgm:cxn modelId="{5E4BCC46-22E7-4BFB-B2FC-321AF6661375}" type="presOf" srcId="{3E0A1BEF-6040-43DB-AFA6-FF31DC2B794B}" destId="{060D0605-3E48-4EB0-87D8-5501598E74B0}" srcOrd="0" destOrd="0" presId="urn:microsoft.com/office/officeart/2005/8/layout/default#3"/>
    <dgm:cxn modelId="{DFE7E1F1-3690-43D4-BD57-BE3A4D2C0DC1}" srcId="{D1E229A4-AB71-4FC5-B9AF-D4E1F79C2F56}" destId="{C89095B0-EBE3-426E-B0CC-A6ED87203C0E}" srcOrd="5" destOrd="0" parTransId="{D8870583-5548-4DD7-BA27-CFDD9F515D9F}" sibTransId="{AD4C861C-DCCF-4410-A61A-00BFFCE5FDB7}"/>
    <dgm:cxn modelId="{E1A46B87-F925-468F-896A-E2F6DD2F0989}" type="presOf" srcId="{82796403-4749-493E-8380-B7F24B03704F}" destId="{05700418-9129-4E84-A571-BFC4A3CBB267}" srcOrd="0" destOrd="0" presId="urn:microsoft.com/office/officeart/2005/8/layout/default#3"/>
    <dgm:cxn modelId="{370E84B5-50A5-4D51-B71D-97258A696373}" srcId="{D1E229A4-AB71-4FC5-B9AF-D4E1F79C2F56}" destId="{82796403-4749-493E-8380-B7F24B03704F}" srcOrd="3" destOrd="0" parTransId="{5BDC7A98-741E-448B-8ED3-BFE2DE9877F9}" sibTransId="{50C8B2F1-9ECF-4500-8725-56F2423A47C4}"/>
    <dgm:cxn modelId="{D8068CFD-13FC-460B-A494-5A07800C2F3B}" srcId="{D1E229A4-AB71-4FC5-B9AF-D4E1F79C2F56}" destId="{EF6FF337-E45A-4D32-9C98-FE8590F3C3C2}" srcOrd="7" destOrd="0" parTransId="{7F79AF76-16E5-4E76-B0D9-65A3347A3E2E}" sibTransId="{5184EB25-F42D-4EFC-BAC6-8B1A60FACD9E}"/>
    <dgm:cxn modelId="{5DEAC399-2434-4D31-8B9D-21D5B63297C8}" type="presOf" srcId="{D1E229A4-AB71-4FC5-B9AF-D4E1F79C2F56}" destId="{FA1673C3-3215-41AD-8209-E5419ECA77F0}" srcOrd="0" destOrd="0" presId="urn:microsoft.com/office/officeart/2005/8/layout/default#3"/>
    <dgm:cxn modelId="{9A1DAE7E-9E91-4AC5-84A4-0F773AE82B34}" type="presOf" srcId="{C89095B0-EBE3-426E-B0CC-A6ED87203C0E}" destId="{DD42F413-16CD-425C-838C-5A2ABCBFD51F}" srcOrd="0" destOrd="0" presId="urn:microsoft.com/office/officeart/2005/8/layout/default#3"/>
    <dgm:cxn modelId="{A1C8156A-02D3-46ED-AFF0-4F7A1784F99B}" type="presOf" srcId="{B2DF7231-508B-4B45-A7BB-C79CFB19DC12}" destId="{F99B8101-EB85-45F8-84CA-52B683B02CD8}" srcOrd="0" destOrd="0" presId="urn:microsoft.com/office/officeart/2005/8/layout/default#3"/>
    <dgm:cxn modelId="{B69273D6-94A3-405A-B666-AA5AA032D156}" srcId="{D1E229A4-AB71-4FC5-B9AF-D4E1F79C2F56}" destId="{C4B64E2D-8A4C-4EC0-9751-4702FE4147BB}" srcOrd="6" destOrd="0" parTransId="{84C61285-1F4C-482A-8FD0-F5C4935A6507}" sibTransId="{5511C53C-28BA-459C-B339-DCF908B22BAA}"/>
    <dgm:cxn modelId="{A3F4BCF8-26A4-44A6-BDCC-A3AF9904B933}" type="presOf" srcId="{DAB6817B-3514-4DAD-B6C4-237132B17147}" destId="{4A1F983F-FAE7-425B-AA81-265BE5B41D5F}" srcOrd="0" destOrd="0" presId="urn:microsoft.com/office/officeart/2005/8/layout/default#3"/>
    <dgm:cxn modelId="{60C14BB2-0DCF-41C2-BC81-85A82B1C8880}" type="presOf" srcId="{6A4C0C22-D42B-43FD-B5BA-716CB560103E}" destId="{5128655B-63AD-4CCD-95E6-A75D29DE0848}" srcOrd="0" destOrd="0" presId="urn:microsoft.com/office/officeart/2005/8/layout/default#3"/>
    <dgm:cxn modelId="{A478B271-90EC-40FF-9B43-7F6D6B30355A}" type="presOf" srcId="{EF6FF337-E45A-4D32-9C98-FE8590F3C3C2}" destId="{E1DD26DC-67CD-47E7-8324-394F4951D575}" srcOrd="0" destOrd="0" presId="urn:microsoft.com/office/officeart/2005/8/layout/default#3"/>
    <dgm:cxn modelId="{2CA747A9-747A-4955-8313-E136ED80B186}" srcId="{D1E229A4-AB71-4FC5-B9AF-D4E1F79C2F56}" destId="{DAB6817B-3514-4DAD-B6C4-237132B17147}" srcOrd="4" destOrd="0" parTransId="{F5E95D05-C5C3-4DD9-BC15-E0B2E6BCB14D}" sibTransId="{98DC7F43-4385-4B81-966A-DD4547A9A9D9}"/>
    <dgm:cxn modelId="{03D2638C-3A58-4E76-924B-2B09F514CD77}" srcId="{D1E229A4-AB71-4FC5-B9AF-D4E1F79C2F56}" destId="{3E0A1BEF-6040-43DB-AFA6-FF31DC2B794B}" srcOrd="1" destOrd="0" parTransId="{D69D59B5-83AF-4AF6-BF26-1C9BC5AEDE6A}" sibTransId="{7FC66CF0-00F7-4889-BAB7-D9629187561A}"/>
    <dgm:cxn modelId="{AFA18BD1-CEE6-4630-A639-F5545A61089B}" srcId="{D1E229A4-AB71-4FC5-B9AF-D4E1F79C2F56}" destId="{B2DF7231-508B-4B45-A7BB-C79CFB19DC12}" srcOrd="2" destOrd="0" parTransId="{B18767D4-7A54-427C-A90C-5D3C9FAA477D}" sibTransId="{FD5AA475-2315-40D2-A7BF-7830A8CC854C}"/>
    <dgm:cxn modelId="{FE720A0F-2C0D-4898-9E57-7A22582CBBD5}" srcId="{D1E229A4-AB71-4FC5-B9AF-D4E1F79C2F56}" destId="{6A4C0C22-D42B-43FD-B5BA-716CB560103E}" srcOrd="0" destOrd="0" parTransId="{31E78836-8FB7-49EB-B39B-BFAAE2D83625}" sibTransId="{0392FED3-CD1F-4BAF-A411-28A418C7DF97}"/>
    <dgm:cxn modelId="{9D24F641-E340-48FC-9B57-7882E64F5E7E}" type="presParOf" srcId="{FA1673C3-3215-41AD-8209-E5419ECA77F0}" destId="{5128655B-63AD-4CCD-95E6-A75D29DE0848}" srcOrd="0" destOrd="0" presId="urn:microsoft.com/office/officeart/2005/8/layout/default#3"/>
    <dgm:cxn modelId="{48232E4F-B5CE-4816-B892-034AB47D7818}" type="presParOf" srcId="{FA1673C3-3215-41AD-8209-E5419ECA77F0}" destId="{C4B43C71-6053-4F26-83D1-CB97D31A3253}" srcOrd="1" destOrd="0" presId="urn:microsoft.com/office/officeart/2005/8/layout/default#3"/>
    <dgm:cxn modelId="{3EB235E3-53F1-4636-9110-ADD721B6F0F2}" type="presParOf" srcId="{FA1673C3-3215-41AD-8209-E5419ECA77F0}" destId="{060D0605-3E48-4EB0-87D8-5501598E74B0}" srcOrd="2" destOrd="0" presId="urn:microsoft.com/office/officeart/2005/8/layout/default#3"/>
    <dgm:cxn modelId="{DFA5F513-BFD4-438D-AD43-8FADCFEB7B93}" type="presParOf" srcId="{FA1673C3-3215-41AD-8209-E5419ECA77F0}" destId="{BCE3F5F2-2394-4A29-BAAC-C935FFC58A10}" srcOrd="3" destOrd="0" presId="urn:microsoft.com/office/officeart/2005/8/layout/default#3"/>
    <dgm:cxn modelId="{23B2B50B-DD73-458B-8070-E7F3653486B5}" type="presParOf" srcId="{FA1673C3-3215-41AD-8209-E5419ECA77F0}" destId="{F99B8101-EB85-45F8-84CA-52B683B02CD8}" srcOrd="4" destOrd="0" presId="urn:microsoft.com/office/officeart/2005/8/layout/default#3"/>
    <dgm:cxn modelId="{5FB0298F-47D4-4D4A-8BF3-2C14B570DF72}" type="presParOf" srcId="{FA1673C3-3215-41AD-8209-E5419ECA77F0}" destId="{40491860-929C-444A-ABA3-BC9B09E02710}" srcOrd="5" destOrd="0" presId="urn:microsoft.com/office/officeart/2005/8/layout/default#3"/>
    <dgm:cxn modelId="{F8BEF694-538E-425D-9ED5-AE7CFA13E004}" type="presParOf" srcId="{FA1673C3-3215-41AD-8209-E5419ECA77F0}" destId="{05700418-9129-4E84-A571-BFC4A3CBB267}" srcOrd="6" destOrd="0" presId="urn:microsoft.com/office/officeart/2005/8/layout/default#3"/>
    <dgm:cxn modelId="{85744F03-E639-490D-AFF4-D7DB73634840}" type="presParOf" srcId="{FA1673C3-3215-41AD-8209-E5419ECA77F0}" destId="{F546C163-236B-439B-88DC-766CF8F5795E}" srcOrd="7" destOrd="0" presId="urn:microsoft.com/office/officeart/2005/8/layout/default#3"/>
    <dgm:cxn modelId="{79A02456-1B4F-4DB9-880D-12DEC66207FF}" type="presParOf" srcId="{FA1673C3-3215-41AD-8209-E5419ECA77F0}" destId="{4A1F983F-FAE7-425B-AA81-265BE5B41D5F}" srcOrd="8" destOrd="0" presId="urn:microsoft.com/office/officeart/2005/8/layout/default#3"/>
    <dgm:cxn modelId="{128D9F82-115B-4AA1-B47A-18248272349B}" type="presParOf" srcId="{FA1673C3-3215-41AD-8209-E5419ECA77F0}" destId="{41AA1459-0342-402B-B007-3585B7E2AAC7}" srcOrd="9" destOrd="0" presId="urn:microsoft.com/office/officeart/2005/8/layout/default#3"/>
    <dgm:cxn modelId="{539E4335-4095-4D09-A7C2-FF3257181F0D}" type="presParOf" srcId="{FA1673C3-3215-41AD-8209-E5419ECA77F0}" destId="{DD42F413-16CD-425C-838C-5A2ABCBFD51F}" srcOrd="10" destOrd="0" presId="urn:microsoft.com/office/officeart/2005/8/layout/default#3"/>
    <dgm:cxn modelId="{023B269C-A32D-4BA9-AF58-01781C359126}" type="presParOf" srcId="{FA1673C3-3215-41AD-8209-E5419ECA77F0}" destId="{6DF849B1-D3C0-41BD-8C03-766FD39A25AF}" srcOrd="11" destOrd="0" presId="urn:microsoft.com/office/officeart/2005/8/layout/default#3"/>
    <dgm:cxn modelId="{9B840DA2-E2CA-4C24-A299-D2879ADACFFB}" type="presParOf" srcId="{FA1673C3-3215-41AD-8209-E5419ECA77F0}" destId="{1EA2AC5D-3C06-4E5F-A49C-37F7BF557F8A}" srcOrd="12" destOrd="0" presId="urn:microsoft.com/office/officeart/2005/8/layout/default#3"/>
    <dgm:cxn modelId="{8F0164A8-1EC4-4CA8-950C-715B44029BE2}" type="presParOf" srcId="{FA1673C3-3215-41AD-8209-E5419ECA77F0}" destId="{18469635-BAB5-4E28-9C74-2029DF20F92A}" srcOrd="13" destOrd="0" presId="urn:microsoft.com/office/officeart/2005/8/layout/default#3"/>
    <dgm:cxn modelId="{F0E10E77-D352-4DFA-B8BE-21DF4EDB2D32}" type="presParOf" srcId="{FA1673C3-3215-41AD-8209-E5419ECA77F0}" destId="{E1DD26DC-67CD-47E7-8324-394F4951D575}" srcOrd="1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0EB927-223A-485C-B536-673842FAD026}">
      <dsp:nvSpPr>
        <dsp:cNvPr id="0" name=""/>
        <dsp:cNvSpPr/>
      </dsp:nvSpPr>
      <dsp:spPr>
        <a:xfrm>
          <a:off x="0" y="0"/>
          <a:ext cx="8124669" cy="460842"/>
        </a:xfrm>
        <a:prstGeom prst="roundRect">
          <a:avLst/>
        </a:prstGeom>
        <a:solidFill>
          <a:srgbClr val="2760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Актуальность обусловлена</a:t>
          </a:r>
          <a:endParaRPr lang="ru-RU" sz="28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0"/>
        <a:ext cx="8124669" cy="460842"/>
      </dsp:txXfrm>
    </dsp:sp>
    <dsp:sp modelId="{7EC343A1-4F35-4BFF-8B5B-F21396C2B2D9}">
      <dsp:nvSpPr>
        <dsp:cNvPr id="0" name=""/>
        <dsp:cNvSpPr/>
      </dsp:nvSpPr>
      <dsp:spPr>
        <a:xfrm>
          <a:off x="0" y="465534"/>
          <a:ext cx="8124669" cy="4371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7958" tIns="24130" rIns="135128" bIns="24130" numCol="1" spcCol="1270" anchor="t" anchorCtr="0">
          <a:noAutofit/>
        </a:bodyPr>
        <a:lstStyle/>
        <a:p>
          <a:pPr marL="171450" lvl="1" indent="-171450" algn="l" defTabSz="84455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Ростом </a:t>
          </a:r>
          <a:r>
            <a:rPr lang="ru-RU" sz="19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киберпреступности</a:t>
          </a:r>
          <a:endParaRPr lang="ru-RU" sz="19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4455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Резким расширением компьютерной взаимозависимости и экспоненциальному увеличению потоков данных и вычислительной мощности государственных и корпоративных сетей</a:t>
          </a:r>
          <a:endParaRPr lang="ru-RU" sz="19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4455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в существующих подходах и технологиях </a:t>
          </a:r>
          <a:r>
            <a:rPr lang="ru-RU" sz="19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(новые технологии и подходы в предотвращении атак)</a:t>
          </a:r>
          <a:endParaRPr lang="ru-RU" sz="19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4455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оценок критериев рисков</a:t>
          </a:r>
          <a:endParaRPr lang="ru-RU" sz="19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4455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Сегментацией глобального рынка на изолированные суверенные сегменты</a:t>
          </a:r>
          <a:endParaRPr lang="ru-RU" sz="19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4455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За счет роста стоимости </a:t>
          </a:r>
          <a:r>
            <a:rPr lang="ru-RU" sz="19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9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endParaRPr lang="ru-RU" sz="19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4455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9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465534"/>
        <a:ext cx="8124669" cy="437159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666334-5CE9-409D-A0A3-57AB7DD5D3D1}">
      <dsp:nvSpPr>
        <dsp:cNvPr id="0" name=""/>
        <dsp:cNvSpPr/>
      </dsp:nvSpPr>
      <dsp:spPr>
        <a:xfrm>
          <a:off x="0" y="0"/>
          <a:ext cx="8280919" cy="643500"/>
        </a:xfrm>
        <a:prstGeom prst="roundRect">
          <a:avLst/>
        </a:prstGeom>
        <a:solidFill>
          <a:srgbClr val="2760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Сохраняется рост (2015-202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1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~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в 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π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раз )</a:t>
          </a:r>
          <a:endParaRPr lang="ru-RU" sz="2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0"/>
        <a:ext cx="8280919" cy="643500"/>
      </dsp:txXfrm>
    </dsp:sp>
    <dsp:sp modelId="{19A8E6CE-19A8-46A5-AB67-55D6FB1C84A4}">
      <dsp:nvSpPr>
        <dsp:cNvPr id="0" name=""/>
        <dsp:cNvSpPr/>
      </dsp:nvSpPr>
      <dsp:spPr>
        <a:xfrm>
          <a:off x="0" y="662697"/>
          <a:ext cx="8280919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31750" rIns="177800" bIns="31750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Общемировой тренд</a:t>
          </a:r>
          <a:endParaRPr lang="ru-RU" sz="20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662697"/>
        <a:ext cx="8280919" cy="4140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666334-5CE9-409D-A0A3-57AB7DD5D3D1}">
      <dsp:nvSpPr>
        <dsp:cNvPr id="0" name=""/>
        <dsp:cNvSpPr/>
      </dsp:nvSpPr>
      <dsp:spPr>
        <a:xfrm>
          <a:off x="0" y="0"/>
          <a:ext cx="8280920" cy="643500"/>
        </a:xfrm>
        <a:prstGeom prst="roundRect">
          <a:avLst/>
        </a:prstGeom>
        <a:solidFill>
          <a:srgbClr val="2760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От 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3 000 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до 10 000 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$ 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за 1 специалиста</a:t>
          </a:r>
          <a:endParaRPr lang="ru-RU" sz="2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0"/>
        <a:ext cx="8280920" cy="643500"/>
      </dsp:txXfrm>
    </dsp:sp>
    <dsp:sp modelId="{19A8E6CE-19A8-46A5-AB67-55D6FB1C84A4}">
      <dsp:nvSpPr>
        <dsp:cNvPr id="0" name=""/>
        <dsp:cNvSpPr/>
      </dsp:nvSpPr>
      <dsp:spPr>
        <a:xfrm>
          <a:off x="0" y="681896"/>
          <a:ext cx="8280920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31750" rIns="177800" bIns="31750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681896"/>
        <a:ext cx="8280920" cy="4140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28655B-63AD-4CCD-95E6-A75D29DE0848}">
      <dsp:nvSpPr>
        <dsp:cNvPr id="0" name=""/>
        <dsp:cNvSpPr/>
      </dsp:nvSpPr>
      <dsp:spPr>
        <a:xfrm>
          <a:off x="0" y="48011"/>
          <a:ext cx="2728140" cy="163688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Сетевая платформа в составе:</a:t>
          </a:r>
          <a:endParaRPr lang="ru-RU" sz="2300" kern="1200" dirty="0">
            <a:solidFill>
              <a:srgbClr val="FF00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48011"/>
        <a:ext cx="2728140" cy="1636884"/>
      </dsp:txXfrm>
    </dsp:sp>
    <dsp:sp modelId="{060D0605-3E48-4EB0-87D8-5501598E74B0}">
      <dsp:nvSpPr>
        <dsp:cNvPr id="0" name=""/>
        <dsp:cNvSpPr/>
      </dsp:nvSpPr>
      <dsp:spPr>
        <a:xfrm>
          <a:off x="3000954" y="48011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Межсетевой экран</a:t>
          </a:r>
          <a:endParaRPr lang="ru-RU" sz="23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00954" y="48011"/>
        <a:ext cx="2728140" cy="1636884"/>
      </dsp:txXfrm>
    </dsp:sp>
    <dsp:sp modelId="{F99B8101-EB85-45F8-84CA-52B683B02CD8}">
      <dsp:nvSpPr>
        <dsp:cNvPr id="0" name=""/>
        <dsp:cNvSpPr/>
      </dsp:nvSpPr>
      <dsp:spPr>
        <a:xfrm>
          <a:off x="6001908" y="48011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Сетевой экран приложений - </a:t>
          </a:r>
          <a:r>
            <a:rPr lang="en-US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DPI</a:t>
          </a:r>
          <a:endParaRPr lang="ru-RU" sz="23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001908" y="48011"/>
        <a:ext cx="2728140" cy="1636884"/>
      </dsp:txXfrm>
    </dsp:sp>
    <dsp:sp modelId="{05700418-9129-4E84-A571-BFC4A3CBB267}">
      <dsp:nvSpPr>
        <dsp:cNvPr id="0" name=""/>
        <dsp:cNvSpPr/>
      </dsp:nvSpPr>
      <dsp:spPr>
        <a:xfrm>
          <a:off x="0" y="1957709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VPN</a:t>
          </a:r>
          <a:endParaRPr lang="ru-RU" sz="23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1957709"/>
        <a:ext cx="2728140" cy="1636884"/>
      </dsp:txXfrm>
    </dsp:sp>
    <dsp:sp modelId="{4A1F983F-FAE7-425B-AA81-265BE5B41D5F}">
      <dsp:nvSpPr>
        <dsp:cNvPr id="0" name=""/>
        <dsp:cNvSpPr/>
      </dsp:nvSpPr>
      <dsp:spPr>
        <a:xfrm>
          <a:off x="3000954" y="1957709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Система </a:t>
          </a: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обнаружения и предотвращения </a:t>
          </a: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вторжений</a:t>
          </a:r>
          <a:endParaRPr lang="ru-RU" sz="23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00954" y="1957709"/>
        <a:ext cx="2728140" cy="1636884"/>
      </dsp:txXfrm>
    </dsp:sp>
    <dsp:sp modelId="{DD42F413-16CD-425C-838C-5A2ABCBFD51F}">
      <dsp:nvSpPr>
        <dsp:cNvPr id="0" name=""/>
        <dsp:cNvSpPr/>
      </dsp:nvSpPr>
      <dsp:spPr>
        <a:xfrm>
          <a:off x="6001908" y="1957709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Шлюзовой антивирус</a:t>
          </a:r>
          <a:endParaRPr lang="ru-RU" sz="23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001908" y="1957709"/>
        <a:ext cx="2728140" cy="1636884"/>
      </dsp:txXfrm>
    </dsp:sp>
    <dsp:sp modelId="{1EA2AC5D-3C06-4E5F-A49C-37F7BF557F8A}">
      <dsp:nvSpPr>
        <dsp:cNvPr id="0" name=""/>
        <dsp:cNvSpPr/>
      </dsp:nvSpPr>
      <dsp:spPr>
        <a:xfrm>
          <a:off x="1500477" y="3867407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Интеграция с </a:t>
          </a:r>
          <a:r>
            <a:rPr lang="en-US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Active Directory</a:t>
          </a:r>
          <a:endParaRPr lang="ru-RU" sz="23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00477" y="3867407"/>
        <a:ext cx="2728140" cy="1636884"/>
      </dsp:txXfrm>
    </dsp:sp>
    <dsp:sp modelId="{E1DD26DC-67CD-47E7-8324-394F4951D575}">
      <dsp:nvSpPr>
        <dsp:cNvPr id="0" name=""/>
        <dsp:cNvSpPr/>
      </dsp:nvSpPr>
      <dsp:spPr>
        <a:xfrm>
          <a:off x="4501431" y="3867407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 т.д.</a:t>
          </a:r>
          <a:endParaRPr lang="ru-RU" sz="23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501431" y="3867407"/>
        <a:ext cx="2728140" cy="1636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9CCE29-D994-4DB2-A07F-40693496F033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8183C-1925-4DEA-A1AF-8E409644F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Лампочками моргают установленные СОВ,</a:t>
            </a:r>
            <a:r>
              <a:rPr lang="ru-RU" baseline="0" dirty="0" smtClean="0"/>
              <a:t> реально не выявляют атаки.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Кадровый голод. А вообще имеет смысл иметь собственных сотрудников?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Очень тяжело наработать компетенцию в пределах относительно ограниченной ИТ-инфраструктуры, не сравнимой по масштабам со всей страной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Никто не знает. Что делать ,если случился инцидент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Попытки замолчать инциденты оператора инфраструктуры перед оператором ИС</a:t>
            </a:r>
          </a:p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9334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68AA3-7515-4C76-9383-47354A3F3AD7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28493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ViPNet TIAS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 с помощью</a:t>
            </a:r>
            <a:r>
              <a:rPr lang="ru-RU" baseline="0" dirty="0" smtClean="0">
                <a:solidFill>
                  <a:schemeClr val="bg1">
                    <a:lumMod val="50000"/>
                  </a:schemeClr>
                </a:solidFill>
              </a:rPr>
              <a:t> встроенных в нем механизмов в автоматическом режиме анализирует весь поток входящих событий находит взаимосвязи между событиями и выявляет действительно значимые угрозы, являющиеся инцидентами ИБ.</a:t>
            </a:r>
          </a:p>
          <a:p>
            <a:endParaRPr lang="ru-RU" b="0" dirty="0" smtClean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r>
              <a:rPr lang="ru-RU" b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Основными источниками событий для </a:t>
            </a:r>
            <a:r>
              <a:rPr lang="en-US" b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TIAS</a:t>
            </a:r>
            <a:r>
              <a:rPr lang="ru-RU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являются сенсоры </a:t>
            </a:r>
            <a:r>
              <a:rPr lang="en-US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ViPNet IDS </a:t>
            </a:r>
            <a:r>
              <a:rPr lang="ru-RU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сетевого и хостового уровня, на основании анализа которых автоматически выявляются инциденты.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Для обогащения информации при проведении расследований по инциденту могут подключаться дополнительные источники данных.</a:t>
            </a:r>
            <a:endParaRPr lang="ru-RU" b="0" dirty="0" smtClean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Для автоматического выявление  инцидентов информационной безопасности </a:t>
            </a:r>
            <a:r>
              <a:rPr lang="ru-RU" baseline="0" dirty="0" smtClean="0">
                <a:solidFill>
                  <a:schemeClr val="tx2">
                    <a:lumMod val="75000"/>
                  </a:schemeClr>
                </a:solidFill>
              </a:rPr>
              <a:t> система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комбинирует два метода: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метод, основанный на использовании базы решающих правил (сигнатурный метод)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метод машинного обучения  математической модели принятия решений. 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Благодаря обученной математической модели система способна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выявлять даже те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инциденты для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которых нет правил.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Базы решающих правил и математическая модель  разрабатываются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экспертами компании Перспективный мониторинг  на основе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знаний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 угрозах и уязвимостях,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анализа инструментов и техник выполнения атак  — 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Threat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Intelligence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результате вместо тысяч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 связанных событий из разных источников вы получаете связанные цепочки событий, являющихся инцидентами ИБ с готовыми планами реагирования на них.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68AA3-7515-4C76-9383-47354A3F3AD7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18107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68AA3-7515-4C76-9383-47354A3F3AD7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2849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80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chefr@infotecs.ru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nna\Desktop\шаблон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023" y="0"/>
            <a:ext cx="9428575" cy="7006442"/>
          </a:xfrm>
          <a:prstGeom prst="rect">
            <a:avLst/>
          </a:prstGeom>
          <a:noFill/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0"/>
            <a:ext cx="2717651" cy="11525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076056" y="1052736"/>
            <a:ext cx="4465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2"/>
                </a:solidFill>
                <a:effectLst/>
                <a:ea typeface="Calibri" panose="020F0502020204030204" pitchFamily="34" charset="0"/>
              </a:rPr>
              <a:t>Семинар ФСТЭК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90564" y="385487"/>
            <a:ext cx="41919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Calibri" panose="020F0502020204030204" pitchFamily="34" charset="0"/>
              </a:rPr>
              <a:t>13 сентября</a:t>
            </a:r>
            <a:r>
              <a:rPr lang="ru-RU" sz="2000" b="1" dirty="0" smtClean="0">
                <a:solidFill>
                  <a:srgbClr val="C00000"/>
                </a:solidFill>
                <a:effectLst/>
                <a:latin typeface="Calibri" pitchFamily="34" charset="0"/>
                <a:ea typeface="Calibri" panose="020F0502020204030204" pitchFamily="34" charset="0"/>
              </a:rPr>
              <a:t> 2018 г 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Calibri" panose="020F0502020204030204" pitchFamily="34" charset="0"/>
              </a:rPr>
              <a:t>г. Москва, МИРЭА</a:t>
            </a:r>
            <a:endParaRPr lang="ru-RU" sz="2000" b="1" dirty="0" smtClean="0">
              <a:solidFill>
                <a:srgbClr val="C00000"/>
              </a:solidFill>
              <a:effectLst/>
              <a:latin typeface="Calibri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988840"/>
            <a:ext cx="8592358" cy="2554545"/>
          </a:xfrm>
          <a:prstGeom prst="rect">
            <a:avLst/>
          </a:prstGeom>
          <a:solidFill>
            <a:schemeClr val="bg1">
              <a:alpha val="32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chemeClr val="tx2"/>
                </a:solidFill>
                <a:effectLst/>
                <a:ea typeface="Calibri" panose="020F0502020204030204" pitchFamily="34" charset="0"/>
              </a:rPr>
              <a:t> Подготовка специалистов по обеспечению безопасности значимых объектов критической информационной инфраструктуры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297144"/>
            <a:ext cx="58762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Докладчик: </a:t>
            </a:r>
            <a:endParaRPr lang="en-US" sz="2400" b="1" dirty="0" smtClean="0">
              <a:solidFill>
                <a:srgbClr val="C00000"/>
              </a:solidFill>
              <a:effectLst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Чефранова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 Анна Олеговна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</a:rPr>
              <a:t>chefr@infotecs.ru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405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620688"/>
            <a:ext cx="9754390" cy="57606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398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366726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Комплексные решения для защиты </a:t>
            </a:r>
            <a:r>
              <a:rPr lang="ru-RU" sz="3200" dirty="0" smtClean="0"/>
              <a:t>КИИ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85721057"/>
              </p:ext>
            </p:extLst>
          </p:nvPr>
        </p:nvGraphicFramePr>
        <p:xfrm>
          <a:off x="247135" y="947351"/>
          <a:ext cx="8730049" cy="5552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46734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Новое – </a:t>
            </a:r>
            <a:br>
              <a:rPr lang="ru-RU" dirty="0" smtClean="0"/>
            </a:br>
            <a:r>
              <a:rPr lang="ru-RU" dirty="0" smtClean="0"/>
              <a:t>Интеллектуальная </a:t>
            </a:r>
            <a:r>
              <a:rPr lang="ru-RU" dirty="0" smtClean="0"/>
              <a:t>аналитическая система </a:t>
            </a:r>
            <a:r>
              <a:rPr lang="en-US" dirty="0" smtClean="0"/>
              <a:t>ViPNet TIAS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49" y="3033442"/>
            <a:ext cx="7728541" cy="2987612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2439932" y="3765559"/>
            <a:ext cx="864096" cy="1440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5976537" y="3743256"/>
            <a:ext cx="870830" cy="1440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149069" y="5673609"/>
            <a:ext cx="2827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Математическая модель + 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правила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Segoe UI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48" y="5981386"/>
            <a:ext cx="1747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События ИБ</a:t>
            </a: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4033625" y="2515949"/>
            <a:ext cx="847770" cy="1034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3936" y="2174951"/>
            <a:ext cx="2117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/>
              <a:t>Threat</a:t>
            </a:r>
            <a:r>
              <a:rPr lang="ru-RU" sz="2000" dirty="0"/>
              <a:t> </a:t>
            </a:r>
            <a:r>
              <a:rPr lang="ru-RU" sz="2000" dirty="0" err="1"/>
              <a:t>Intelligence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Segoe UI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9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82357" y="1556922"/>
            <a:ext cx="740521" cy="1268076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990532" cy="132503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Экспертиза в области ИБ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1596" y="4665874"/>
            <a:ext cx="2060004" cy="2065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6"/>
          <p:cNvGrpSpPr/>
          <p:nvPr/>
        </p:nvGrpSpPr>
        <p:grpSpPr>
          <a:xfrm>
            <a:off x="251520" y="2528640"/>
            <a:ext cx="1963005" cy="2501312"/>
            <a:chOff x="179191" y="2491560"/>
            <a:chExt cx="1703426" cy="1778111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9020" y="2491560"/>
              <a:ext cx="957338" cy="986433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79191" y="3899426"/>
              <a:ext cx="1703426" cy="370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2"/>
                  </a:solidFill>
                </a:rPr>
                <a:t>Экспертиза</a:t>
              </a:r>
              <a:endParaRPr lang="en-US" sz="2400" dirty="0">
                <a:solidFill>
                  <a:schemeClr val="tx2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006988" y="1568722"/>
            <a:ext cx="4453444" cy="121220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76256" y="1700808"/>
            <a:ext cx="1521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ЗАКАЗЧИК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3819416" y="1756295"/>
            <a:ext cx="3097152" cy="272200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006989" y="2728199"/>
            <a:ext cx="27066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</a:rPr>
              <a:t>Комплекс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ru-RU" sz="2400" dirty="0">
                <a:solidFill>
                  <a:schemeClr val="tx2"/>
                </a:solidFill>
              </a:rPr>
              <a:t>средств</a:t>
            </a:r>
          </a:p>
          <a:p>
            <a:pPr algn="ctr"/>
            <a:r>
              <a:rPr lang="ru-RU" sz="2400" dirty="0">
                <a:solidFill>
                  <a:schemeClr val="tx2"/>
                </a:solidFill>
              </a:rPr>
              <a:t>мониторинга</a:t>
            </a:r>
          </a:p>
          <a:p>
            <a:pPr algn="ctr"/>
            <a:endParaRPr lang="ru-RU" sz="2400" dirty="0">
              <a:solidFill>
                <a:schemeClr val="tx2"/>
              </a:solidFill>
            </a:endParaRPr>
          </a:p>
          <a:p>
            <a:pPr algn="ctr"/>
            <a:r>
              <a:rPr lang="en-US" sz="2400" dirty="0">
                <a:solidFill>
                  <a:schemeClr val="tx2"/>
                </a:solidFill>
              </a:rPr>
              <a:t>Threats Intelligence (TIAS), IDS/IPS</a:t>
            </a:r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3606804" y="2865677"/>
            <a:ext cx="293267" cy="1800198"/>
          </a:xfrm>
          <a:prstGeom prst="leftBrace">
            <a:avLst>
              <a:gd name="adj1" fmla="val 27112"/>
              <a:gd name="adj2" fmla="val 50000"/>
            </a:avLst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Соединительная линия уступом 17"/>
          <p:cNvCxnSpPr>
            <a:stCxn id="17" idx="1"/>
          </p:cNvCxnSpPr>
          <p:nvPr/>
        </p:nvCxnSpPr>
        <p:spPr>
          <a:xfrm rot="10800000">
            <a:off x="1576721" y="3063617"/>
            <a:ext cx="2030082" cy="702161"/>
          </a:xfrm>
          <a:prstGeom prst="bentConnector3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799621" y="3327542"/>
            <a:ext cx="774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</a:rPr>
              <a:t>VPN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5013176"/>
            <a:ext cx="864453" cy="1174612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4499992" y="4869160"/>
            <a:ext cx="4067346" cy="1206122"/>
          </a:xfrm>
          <a:prstGeom prst="rect">
            <a:avLst/>
          </a:pr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148064" y="5157192"/>
            <a:ext cx="3053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B0F0"/>
                </a:solidFill>
              </a:rPr>
              <a:t>Группа реагирования</a:t>
            </a: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604106" y="3340117"/>
            <a:ext cx="2358294" cy="2185673"/>
          </a:xfrm>
          <a:prstGeom prst="bentConnector3">
            <a:avLst>
              <a:gd name="adj1" fmla="val 28998"/>
            </a:avLst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370600" y="4996300"/>
            <a:ext cx="19247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B0F0"/>
                </a:solidFill>
              </a:rPr>
              <a:t>Оповещение</a:t>
            </a:r>
            <a:endParaRPr lang="en-US" sz="2400" dirty="0">
              <a:solidFill>
                <a:srgbClr val="00B0F0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9931" y="1691273"/>
            <a:ext cx="834818" cy="106832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80012" y="1689316"/>
            <a:ext cx="854132" cy="1093036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23529" y="2420276"/>
            <a:ext cx="1731348" cy="1788405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9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467544" y="980728"/>
            <a:ext cx="8424936" cy="12961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4400"/>
              </a:lnSpc>
            </a:pPr>
            <a:r>
              <a:rPr lang="ru-RU" sz="4000" dirty="0" smtClean="0">
                <a:solidFill>
                  <a:srgbClr val="384352"/>
                </a:solidFill>
              </a:rPr>
              <a:t>Сотрудничество с образовательными учреждениями</a:t>
            </a:r>
            <a:endParaRPr lang="ru-RU" sz="4000" dirty="0">
              <a:solidFill>
                <a:srgbClr val="384352"/>
              </a:solidFill>
            </a:endParaRPr>
          </a:p>
        </p:txBody>
      </p:sp>
      <p:pic>
        <p:nvPicPr>
          <p:cNvPr id="13" name="Picture 2" descr="C:\Users\anna\Desktop\ввер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  <p:sp>
        <p:nvSpPr>
          <p:cNvPr id="5" name="Объект 2"/>
          <p:cNvSpPr>
            <a:spLocks noGrp="1"/>
          </p:cNvSpPr>
          <p:nvPr/>
        </p:nvSpPr>
        <p:spPr>
          <a:xfrm>
            <a:off x="395536" y="2420888"/>
            <a:ext cx="8424936" cy="4176464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Передаем учебно-методические комплексы вузам и колледжам (разной комплектации) с 95% скидкой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Совместно разрабатываем учебные пособия</a:t>
            </a:r>
            <a:endParaRPr lang="ru-RU" sz="280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Обучаем преподавателей и студентов с 50% скидкой на курсах по ИБ и по технологии </a:t>
            </a:r>
            <a:r>
              <a:rPr lang="en-US" sz="2800" dirty="0" err="1" smtClean="0">
                <a:solidFill>
                  <a:schemeClr val="tx1"/>
                </a:solidFill>
                <a:latin typeface="+mn-lt"/>
              </a:rPr>
              <a:t>ViPNet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731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21" t="4118" r="1095" b="947"/>
          <a:stretch/>
        </p:blipFill>
        <p:spPr>
          <a:xfrm>
            <a:off x="0" y="0"/>
            <a:ext cx="9144000" cy="6865951"/>
          </a:xfrm>
          <a:prstGeom prst="rect">
            <a:avLst/>
          </a:prstGeom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1115616" y="2780928"/>
            <a:ext cx="7282313" cy="29896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>
                    <a:lumMod val="75000"/>
                  </a:schemeClr>
                </a:solidFill>
                <a:latin typeface="Segoe UI Semibold" charset="0"/>
                <a:ea typeface="+mj-ea"/>
                <a:cs typeface="+mj-cs"/>
              </a:defRPr>
            </a:lvl1pPr>
          </a:lstStyle>
          <a:p>
            <a:endParaRPr lang="ru-RU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endParaRPr lang="ru-RU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r>
              <a:rPr lang="ru-RU" sz="4000" dirty="0" smtClean="0">
                <a:solidFill>
                  <a:srgbClr val="C00000"/>
                </a:solidFill>
                <a:latin typeface="Segoe UI" charset="0"/>
                <a:ea typeface="Segoe UI" charset="0"/>
                <a:cs typeface="Segoe UI" charset="0"/>
              </a:rPr>
              <a:t>Спасибо </a:t>
            </a:r>
            <a:r>
              <a:rPr lang="ru-RU" sz="4000" dirty="0">
                <a:solidFill>
                  <a:srgbClr val="C00000"/>
                </a:solidFill>
                <a:latin typeface="Segoe UI" charset="0"/>
                <a:ea typeface="Segoe UI" charset="0"/>
                <a:cs typeface="Segoe UI" charset="0"/>
              </a:rPr>
              <a:t>за внимание</a:t>
            </a:r>
            <a:r>
              <a:rPr lang="ru-RU" sz="4000" dirty="0" smtClean="0">
                <a:solidFill>
                  <a:srgbClr val="C00000"/>
                </a:solidFill>
                <a:latin typeface="Segoe UI" charset="0"/>
                <a:ea typeface="Segoe UI" charset="0"/>
                <a:cs typeface="Segoe UI" charset="0"/>
              </a:rPr>
              <a:t>!</a:t>
            </a:r>
            <a:endParaRPr lang="en-US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endParaRPr lang="en-US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r>
              <a:rPr lang="en-US" sz="4000" dirty="0" smtClean="0">
                <a:solidFill>
                  <a:srgbClr val="C00000"/>
                </a:solidFill>
                <a:latin typeface="Segoe UI" charset="0"/>
                <a:ea typeface="Segoe UI" charset="0"/>
                <a:cs typeface="Segoe UI" charset="0"/>
                <a:hlinkClick r:id="rId3"/>
              </a:rPr>
              <a:t>chefr@infotecs.ru</a:t>
            </a:r>
            <a:endParaRPr lang="en-US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endParaRPr lang="en-US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endParaRPr lang="ru-RU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r>
              <a:rPr lang="ru-RU" sz="4000" dirty="0" err="1" smtClean="0">
                <a:solidFill>
                  <a:srgbClr val="C00000"/>
                </a:solidFill>
                <a:latin typeface="Segoe UI" charset="0"/>
                <a:ea typeface="Segoe UI" charset="0"/>
                <a:cs typeface="Segoe UI" charset="0"/>
              </a:rPr>
              <a:t>Чефранова</a:t>
            </a:r>
            <a:r>
              <a:rPr lang="ru-RU" sz="4000" dirty="0" smtClean="0">
                <a:solidFill>
                  <a:srgbClr val="C00000"/>
                </a:solidFill>
                <a:latin typeface="Segoe UI" charset="0"/>
                <a:ea typeface="Segoe UI" charset="0"/>
                <a:cs typeface="Segoe UI" charset="0"/>
              </a:rPr>
              <a:t> Анна</a:t>
            </a:r>
            <a:endParaRPr lang="en-US" sz="4000" dirty="0" smtClean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  <a:p>
            <a:endParaRPr lang="ru-RU" sz="4000" dirty="0">
              <a:solidFill>
                <a:srgbClr val="C00000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0111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43" t="1810" r="1045" b="2725"/>
          <a:stretch/>
        </p:blipFill>
        <p:spPr>
          <a:xfrm>
            <a:off x="0" y="0"/>
            <a:ext cx="9144000" cy="6858246"/>
          </a:xfrm>
          <a:prstGeom prst="rect">
            <a:avLst/>
          </a:prstGeom>
        </p:spPr>
      </p:pic>
      <p:sp>
        <p:nvSpPr>
          <p:cNvPr id="43" name="Заголовок 4"/>
          <p:cNvSpPr txBox="1">
            <a:spLocks/>
          </p:cNvSpPr>
          <p:nvPr/>
        </p:nvSpPr>
        <p:spPr>
          <a:xfrm>
            <a:off x="619737" y="1724458"/>
            <a:ext cx="8456807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>
                    <a:lumMod val="75000"/>
                  </a:schemeClr>
                </a:solidFill>
                <a:latin typeface="Segoe UI Semibold" charset="0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Актуальность подготовки кадров для защиты КИИ</a:t>
            </a:r>
            <a:endParaRPr lang="ru-RU" sz="4800" dirty="0">
              <a:solidFill>
                <a:schemeClr val="bg1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pic>
        <p:nvPicPr>
          <p:cNvPr id="45" name="Изображение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7" y="5696702"/>
            <a:ext cx="2064775" cy="875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20305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474761622"/>
              </p:ext>
            </p:extLst>
          </p:nvPr>
        </p:nvGraphicFramePr>
        <p:xfrm>
          <a:off x="611560" y="1268760"/>
          <a:ext cx="8124669" cy="4841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Users\anna\Desktop\вверх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839778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0"/>
          <p:cNvSpPr>
            <a:spLocks noGrp="1"/>
          </p:cNvSpPr>
          <p:nvPr>
            <p:ph type="title"/>
          </p:nvPr>
        </p:nvSpPr>
        <p:spPr>
          <a:xfrm>
            <a:off x="179512" y="836712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cap="small" dirty="0" smtClean="0"/>
              <a:t>Рынок ИБ в мире</a:t>
            </a:r>
            <a:endParaRPr lang="ru-RU" cap="small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283438768"/>
              </p:ext>
            </p:extLst>
          </p:nvPr>
        </p:nvGraphicFramePr>
        <p:xfrm>
          <a:off x="323528" y="1499390"/>
          <a:ext cx="8280920" cy="1095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28" y="2290937"/>
            <a:ext cx="3987383" cy="3574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16016" y="2924944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Объем рынка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продуктов и услуг </a:t>
            </a:r>
            <a:r>
              <a:rPr lang="ru-RU" sz="2400" dirty="0" err="1">
                <a:latin typeface="Segoe UI" panose="020B0502040204020203" pitchFamily="34" charset="0"/>
                <a:cs typeface="Segoe UI" panose="020B0502040204020203" pitchFamily="34" charset="0"/>
              </a:rPr>
              <a:t>кибербезопасности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превысил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60 млрд. 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в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2016 году,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79 млрд. 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в 2017 году и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эта цифра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удвоится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к 2020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году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5427134"/>
            <a:ext cx="3664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latin typeface="Segoe UI" panose="020B0502040204020203" pitchFamily="34" charset="0"/>
                <a:cs typeface="Segoe UI" panose="020B0502040204020203" pitchFamily="34" charset="0"/>
              </a:rPr>
              <a:t>Source: Morgan Stanley Research, IDC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2" descr="C:\Users\anna\Desktop\вверх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17848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0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cap="small" dirty="0" smtClean="0"/>
              <a:t>Курсы по защите КИИ за рубежом</a:t>
            </a:r>
            <a:endParaRPr lang="ru-RU" cap="small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283438768"/>
              </p:ext>
            </p:extLst>
          </p:nvPr>
        </p:nvGraphicFramePr>
        <p:xfrm>
          <a:off x="251520" y="2492896"/>
          <a:ext cx="8280920" cy="1095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 descr="C:\Users\anna\Desktop\вверх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  <p:sp>
        <p:nvSpPr>
          <p:cNvPr id="11" name="Объект 2"/>
          <p:cNvSpPr>
            <a:spLocks noGrp="1"/>
          </p:cNvSpPr>
          <p:nvPr/>
        </p:nvSpPr>
        <p:spPr>
          <a:xfrm>
            <a:off x="323528" y="3212976"/>
            <a:ext cx="7503853" cy="3477811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Обучение проходит на реальном оборудовании (стоимость оборудования  от 1 до 10 </a:t>
            </a:r>
            <a:r>
              <a:rPr lang="ru-RU" sz="2200" dirty="0" err="1" smtClean="0">
                <a:solidFill>
                  <a:schemeClr val="tx1"/>
                </a:solidFill>
                <a:latin typeface="+mn-lt"/>
              </a:rPr>
              <a:t>млн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$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)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  <a:p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Проводят подготовку сотрудники </a:t>
            </a:r>
            <a:r>
              <a:rPr lang="ru-RU" sz="2200" dirty="0" err="1" smtClean="0">
                <a:solidFill>
                  <a:schemeClr val="tx1"/>
                </a:solidFill>
                <a:latin typeface="+mn-lt"/>
              </a:rPr>
              <a:t>киберподразделений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 организаций, имеющих практический опыт </a:t>
            </a:r>
          </a:p>
          <a:p>
            <a:r>
              <a:rPr lang="ru-RU" sz="2200" dirty="0" smtClean="0">
                <a:solidFill>
                  <a:schemeClr val="tx1"/>
                </a:solidFill>
                <a:latin typeface="+mn-lt"/>
              </a:rPr>
              <a:t>Стажировка в 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организациях, оказывающих услуги по борьбе с </a:t>
            </a:r>
            <a:r>
              <a:rPr lang="ru-RU" sz="2200" dirty="0" err="1" smtClean="0">
                <a:solidFill>
                  <a:schemeClr val="tx1"/>
                </a:solidFill>
                <a:latin typeface="+mn-lt"/>
              </a:rPr>
              <a:t>киберпреступностью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7848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43" t="1810" r="1045" b="2725"/>
          <a:stretch/>
        </p:blipFill>
        <p:spPr>
          <a:xfrm>
            <a:off x="0" y="0"/>
            <a:ext cx="9144000" cy="6858246"/>
          </a:xfrm>
          <a:prstGeom prst="rect">
            <a:avLst/>
          </a:prstGeom>
        </p:spPr>
      </p:pic>
      <p:sp>
        <p:nvSpPr>
          <p:cNvPr id="43" name="Заголовок 4"/>
          <p:cNvSpPr txBox="1">
            <a:spLocks/>
          </p:cNvSpPr>
          <p:nvPr/>
        </p:nvSpPr>
        <p:spPr>
          <a:xfrm>
            <a:off x="395536" y="2276872"/>
            <a:ext cx="8456807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>
                    <a:lumMod val="75000"/>
                  </a:schemeClr>
                </a:solidFill>
                <a:latin typeface="Segoe UI Semibold" charset="0"/>
                <a:ea typeface="+mj-ea"/>
                <a:cs typeface="+mj-cs"/>
              </a:defRPr>
            </a:lvl1pPr>
          </a:lstStyle>
          <a:p>
            <a:pPr algn="l"/>
            <a:r>
              <a:rPr lang="ru-RU" sz="4800" dirty="0" smtClean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Подготовка к </a:t>
            </a:r>
            <a:r>
              <a:rPr lang="ru-RU" sz="4800" dirty="0" smtClean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защите КИИ в РФ</a:t>
            </a:r>
            <a:endParaRPr lang="ru-RU" sz="4800" dirty="0">
              <a:solidFill>
                <a:schemeClr val="bg1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pic>
        <p:nvPicPr>
          <p:cNvPr id="45" name="Изображение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7" y="5696702"/>
            <a:ext cx="2064775" cy="875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20305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Сложности разработки </a:t>
            </a:r>
            <a:r>
              <a:rPr lang="ru-RU" sz="4400" dirty="0" smtClean="0"/>
              <a:t>курсов по защите КИИ</a:t>
            </a:r>
            <a:endParaRPr lang="ru-RU" sz="4400" dirty="0"/>
          </a:p>
        </p:txBody>
      </p:sp>
      <p:sp>
        <p:nvSpPr>
          <p:cNvPr id="7" name="Объект 2"/>
          <p:cNvSpPr>
            <a:spLocks noGrp="1"/>
          </p:cNvSpPr>
          <p:nvPr/>
        </p:nvSpPr>
        <p:spPr>
          <a:xfrm>
            <a:off x="755576" y="2780928"/>
            <a:ext cx="7503853" cy="360040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  <a:latin typeface="+mn-lt"/>
              </a:rPr>
              <a:t>Формальное соответствие </a:t>
            </a:r>
            <a:r>
              <a:rPr lang="ru-RU" sz="2400" dirty="0">
                <a:solidFill>
                  <a:schemeClr val="tx1"/>
                </a:solidFill>
                <a:latin typeface="+mn-lt"/>
              </a:rPr>
              <a:t>требованиям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НПА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Отсутствие у разработчиков курсов средств защиты КИИ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  <a:p>
            <a:r>
              <a:rPr lang="ru-RU" sz="2400" dirty="0">
                <a:solidFill>
                  <a:schemeClr val="tx1"/>
                </a:solidFill>
                <a:latin typeface="+mn-lt"/>
              </a:rPr>
              <a:t>Отсутствие квалифицированных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кадров   </a:t>
            </a:r>
            <a:endParaRPr lang="ru-RU" sz="240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+mn-lt"/>
              </a:rPr>
              <a:t>Со стороны Заказчика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сокрытие </a:t>
            </a:r>
            <a:r>
              <a:rPr lang="ru-RU" sz="2400" dirty="0">
                <a:solidFill>
                  <a:schemeClr val="tx1"/>
                </a:solidFill>
                <a:latin typeface="+mn-lt"/>
              </a:rPr>
              <a:t>информации об атаках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и плохая обратная связь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Picture 2" descr="C:\Users\anna\Desktop\ввер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492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539552" y="1268760"/>
            <a:ext cx="8424936" cy="12961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4400"/>
              </a:lnSpc>
            </a:pPr>
            <a:r>
              <a:rPr lang="ru-RU" sz="4000" dirty="0" smtClean="0">
                <a:solidFill>
                  <a:srgbClr val="384352"/>
                </a:solidFill>
              </a:rPr>
              <a:t>Подготовка кадров для защиты КИИ</a:t>
            </a:r>
            <a:endParaRPr lang="ru-RU" sz="4000" dirty="0">
              <a:solidFill>
                <a:srgbClr val="384352"/>
              </a:solidFill>
            </a:endParaRPr>
          </a:p>
        </p:txBody>
      </p:sp>
      <p:pic>
        <p:nvPicPr>
          <p:cNvPr id="13" name="Picture 2" descr="C:\Users\anna\Desktop\ввер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  <p:sp>
        <p:nvSpPr>
          <p:cNvPr id="5" name="Объект 2"/>
          <p:cNvSpPr>
            <a:spLocks noGrp="1"/>
          </p:cNvSpPr>
          <p:nvPr/>
        </p:nvSpPr>
        <p:spPr>
          <a:xfrm>
            <a:off x="683568" y="1988840"/>
            <a:ext cx="7503853" cy="4176464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Вводные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курсы по защите КИИ (разной длительности)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Как появится типовая программа, то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более длительные курсы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повышения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квалификации, согласованные с регуляторами</a:t>
            </a:r>
            <a:endParaRPr lang="ru-RU" sz="280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Стажировка и практика в компаниях, разрабатывающих средства для защиты КИИ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731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43" t="1810" r="1045" b="2725"/>
          <a:stretch/>
        </p:blipFill>
        <p:spPr>
          <a:xfrm>
            <a:off x="0" y="0"/>
            <a:ext cx="9144000" cy="6858246"/>
          </a:xfrm>
          <a:prstGeom prst="rect">
            <a:avLst/>
          </a:prstGeom>
        </p:spPr>
      </p:pic>
      <p:sp>
        <p:nvSpPr>
          <p:cNvPr id="43" name="Заголовок 4"/>
          <p:cNvSpPr txBox="1">
            <a:spLocks/>
          </p:cNvSpPr>
          <p:nvPr/>
        </p:nvSpPr>
        <p:spPr>
          <a:xfrm>
            <a:off x="395536" y="2276872"/>
            <a:ext cx="8456807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>
                    <a:lumMod val="75000"/>
                  </a:schemeClr>
                </a:solidFill>
                <a:latin typeface="Segoe UI Semibold" charset="0"/>
                <a:ea typeface="+mj-ea"/>
                <a:cs typeface="+mj-cs"/>
              </a:defRPr>
            </a:lvl1pPr>
          </a:lstStyle>
          <a:p>
            <a:pPr algn="l"/>
            <a:r>
              <a:rPr lang="ru-RU" sz="4800" dirty="0" smtClean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Наш практический опыт</a:t>
            </a:r>
            <a:endParaRPr lang="ru-RU" sz="4800" dirty="0">
              <a:solidFill>
                <a:schemeClr val="bg1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pic>
        <p:nvPicPr>
          <p:cNvPr id="45" name="Изображение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7" y="5696702"/>
            <a:ext cx="2064775" cy="875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20305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4106</TotalTime>
  <Words>604</Words>
  <Application>Microsoft Office PowerPoint</Application>
  <PresentationFormat>Экран (4:3)</PresentationFormat>
  <Paragraphs>91</Paragraphs>
  <Slides>15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Рынок ИБ в мире</vt:lpstr>
      <vt:lpstr>Курсы по защите КИИ за рубежом</vt:lpstr>
      <vt:lpstr>Слайд 6</vt:lpstr>
      <vt:lpstr>Сложности разработки курсов по защите КИИ</vt:lpstr>
      <vt:lpstr>Слайд 8</vt:lpstr>
      <vt:lpstr>Слайд 9</vt:lpstr>
      <vt:lpstr>Слайд 10</vt:lpstr>
      <vt:lpstr>Комплексные решения для защиты КИИ</vt:lpstr>
      <vt:lpstr>Новое –  Интеллектуальная аналитическая система ViPNet TIAS</vt:lpstr>
      <vt:lpstr>Экспертиза в области ИБ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anna</cp:lastModifiedBy>
  <cp:revision>59</cp:revision>
  <dcterms:created xsi:type="dcterms:W3CDTF">2018-04-04T08:04:59Z</dcterms:created>
  <dcterms:modified xsi:type="dcterms:W3CDTF">2018-09-13T10:44:07Z</dcterms:modified>
</cp:coreProperties>
</file>