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4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11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74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448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5378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045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4595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158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497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98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32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2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73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5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300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96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73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032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rgbClr val="002060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15CBB06-42BE-49E3-A3DC-06942E319618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73646D9-F930-4B96-9097-01014ED8A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8854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4036" y="1635617"/>
            <a:ext cx="7766936" cy="287885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Особенности разработки, рассмотрения и согласования программ профессиональной переподготовки и повышения квалификации специалистов по информационной безопасности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7504" y="5982373"/>
            <a:ext cx="7766936" cy="708203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Начальник лаборатории ФАУ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 «ГНИИИ ПТЗИ ФСТЭК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России, 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доцент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Турченяк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 Владимир Иосифович</a:t>
            </a:r>
            <a:endParaRPr lang="ru-RU" sz="1400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1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993" y="110198"/>
            <a:ext cx="10312443" cy="5279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Порядок рассмотрения и согласования проектов программ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1384924" y="631065"/>
            <a:ext cx="360608" cy="25757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337820" y="2212340"/>
            <a:ext cx="1490980" cy="1055370"/>
          </a:xfrm>
          <a:prstGeom prst="ellipse">
            <a:avLst/>
          </a:pr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Разработчик</a:t>
            </a:r>
            <a:endParaRPr lang="ru-RU" sz="1200" dirty="0">
              <a:effectLst/>
              <a:ea typeface="Times New Roman" panose="02020603050405020304" pitchFamily="18" charset="0"/>
            </a:endParaRPr>
          </a:p>
          <a:p>
            <a:pPr algn="ctr" eaLnBrk="0" fontAlgn="base" hangingPunct="0">
              <a:spcAft>
                <a:spcPts val="0"/>
              </a:spcAft>
            </a:pPr>
            <a:r>
              <a:rPr lang="ru-RU" sz="8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(образовательная организация)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71140" y="2020570"/>
            <a:ext cx="1799590" cy="14395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b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ФСТЭК России </a:t>
            </a:r>
            <a:b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по федеральному округу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09395" y="2043430"/>
            <a:ext cx="1412875" cy="1439545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ФАУ </a:t>
            </a:r>
            <a:b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«ГНИИИ ПТЗИ </a:t>
            </a:r>
            <a:b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ФСТЭК России»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383270" y="2043430"/>
            <a:ext cx="2041492" cy="14395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Центральный аппарат </a:t>
            </a:r>
            <a:b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ФСТЭК России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 bwMode="auto">
          <a:xfrm>
            <a:off x="8629547" y="4266565"/>
            <a:ext cx="1672590" cy="1543050"/>
          </a:xfrm>
          <a:prstGeom prst="roundRect">
            <a:avLst/>
          </a:prstGeom>
          <a:solidFill>
            <a:srgbClr val="FFFFCC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hardEdge"/>
          </a:sp3d>
          <a:extLst/>
        </p:spPr>
        <p:txBody>
          <a:bodyPr anchor="ctr"/>
          <a:lstStyle/>
          <a:p>
            <a:pPr algn="ctr" fontAlgn="base">
              <a:spcAft>
                <a:spcPts val="0"/>
              </a:spcAft>
            </a:pPr>
            <a:r>
              <a:rPr lang="ru-RU" sz="12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Согласованный проект Программы</a:t>
            </a:r>
            <a:endParaRPr lang="ru-RU" sz="1200" b="1" dirty="0">
              <a:effectLst/>
              <a:ea typeface="Times New Roman" panose="02020603050405020304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1828800" y="2778125"/>
            <a:ext cx="949325" cy="0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570730" y="2778125"/>
            <a:ext cx="1148080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7144385" y="2778125"/>
            <a:ext cx="1238885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1703705" y="2155190"/>
            <a:ext cx="985520" cy="4635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000" kern="1200" dirty="0">
                <a:solidFill>
                  <a:schemeClr val="tx1">
                    <a:lumMod val="95000"/>
                  </a:schemeClr>
                </a:solidFill>
                <a:effectLst/>
                <a:ea typeface="Calibri" panose="020F0502020204030204" pitchFamily="34" charset="0"/>
              </a:rPr>
              <a:t>Проект Программы</a:t>
            </a:r>
            <a:endParaRPr lang="ru-RU" sz="1200" dirty="0">
              <a:solidFill>
                <a:schemeClr val="tx1">
                  <a:lumMod val="9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81748" y="1400810"/>
            <a:ext cx="1494212" cy="1346835"/>
          </a:xfrm>
          <a:prstGeom prst="roundRect">
            <a:avLst>
              <a:gd name="adj" fmla="val 841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/>
          <a:lstStyle/>
          <a:p>
            <a:pPr marL="342900" lvl="0" indent="-342900" eaLnBrk="0" fontAlgn="base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Заключение с рекомендацией согласования проекта Программы;</a:t>
            </a:r>
            <a:endParaRPr lang="ru-RU" sz="1400" dirty="0">
              <a:solidFill>
                <a:schemeClr val="tx1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Проект Программы</a:t>
            </a:r>
            <a:endParaRPr lang="ru-RU" sz="1400" dirty="0">
              <a:solidFill>
                <a:schemeClr val="tx1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022464" y="1075056"/>
            <a:ext cx="241774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Заключение с рекомендацией согласования проекта Программы ФСТЭК России;</a:t>
            </a:r>
            <a:endParaRPr lang="ru-RU" sz="1400" dirty="0">
              <a:solidFill>
                <a:schemeClr val="tx1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Проект Программы</a:t>
            </a:r>
            <a:endParaRPr lang="ru-RU" sz="1400" dirty="0">
              <a:solidFill>
                <a:schemeClr val="tx1">
                  <a:lumMod val="7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9440213" y="3455670"/>
            <a:ext cx="0" cy="806450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355340" y="3402965"/>
            <a:ext cx="0" cy="8636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962746" y="4512605"/>
            <a:ext cx="2483312" cy="63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1210310" y="3267710"/>
            <a:ext cx="0" cy="977265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967740" y="3250565"/>
            <a:ext cx="0" cy="125031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1210310" y="4266565"/>
            <a:ext cx="2144395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3475940" y="3438376"/>
            <a:ext cx="9426" cy="1074229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241948" y="3482975"/>
            <a:ext cx="0" cy="178527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709930" y="5268253"/>
            <a:ext cx="5532018" cy="349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3724910" y="1433195"/>
            <a:ext cx="354584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698994" y="3218497"/>
            <a:ext cx="0" cy="2052955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 flipV="1">
            <a:off x="3860767" y="3455670"/>
            <a:ext cx="10423" cy="1815782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6817673" y="3482975"/>
            <a:ext cx="0" cy="2407285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59740" y="5871845"/>
            <a:ext cx="6357933" cy="1841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3724910" y="1433195"/>
            <a:ext cx="5224" cy="5969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457835" y="3021330"/>
            <a:ext cx="0" cy="2831465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Скругленный прямоугольник 59"/>
          <p:cNvSpPr/>
          <p:nvPr/>
        </p:nvSpPr>
        <p:spPr>
          <a:xfrm>
            <a:off x="1226261" y="3325178"/>
            <a:ext cx="1781175" cy="6908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Заключение, содержащее замечания и предложения по доработке проекта Программы</a:t>
            </a:r>
            <a:endParaRPr lang="ru-RU" sz="1200" dirty="0">
              <a:solidFill>
                <a:schemeClr val="tx1">
                  <a:lumMod val="7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853562" y="4185750"/>
            <a:ext cx="2814107" cy="4076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Доработанный проект Программы</a:t>
            </a:r>
            <a:endParaRPr lang="ru-RU" sz="1200" dirty="0">
              <a:solidFill>
                <a:schemeClr val="tx1">
                  <a:lumMod val="7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906882" y="4816304"/>
            <a:ext cx="5030470" cy="351791"/>
          </a:xfrm>
          <a:prstGeom prst="roundRect">
            <a:avLst/>
          </a:prstGeom>
          <a:solidFill>
            <a:srgbClr val="FFFFFF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000" b="1" kern="1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Заключение, содержащее замечания и предложения по доработке проекта Программы</a:t>
            </a:r>
            <a:endParaRPr lang="ru-RU" sz="12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331077" y="5541011"/>
            <a:ext cx="2480954" cy="32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Доработанный проект Программы</a:t>
            </a:r>
            <a:endParaRPr lang="ru-RU" sz="1200" dirty="0">
              <a:solidFill>
                <a:schemeClr val="tx1">
                  <a:lumMod val="7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flipV="1">
            <a:off x="7150735" y="2553335"/>
            <a:ext cx="10795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7258685" y="1451610"/>
            <a:ext cx="0" cy="110553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кругленный прямоугольник 68"/>
          <p:cNvSpPr/>
          <p:nvPr/>
        </p:nvSpPr>
        <p:spPr>
          <a:xfrm>
            <a:off x="3451052" y="1013143"/>
            <a:ext cx="3863340" cy="3594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Уведомление о направлении проекта Программы</a:t>
            </a:r>
            <a:b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</a:br>
            <a:r>
              <a:rPr lang="ru-RU" sz="1000" kern="1200" dirty="0">
                <a:solidFill>
                  <a:schemeClr val="tx1">
                    <a:lumMod val="75000"/>
                  </a:schemeClr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 в ФСТЭК России с рекомендацией его согласования</a:t>
            </a:r>
            <a:endParaRPr lang="ru-RU" sz="1200" dirty="0">
              <a:solidFill>
                <a:schemeClr val="tx1">
                  <a:lumMod val="75000"/>
                </a:schemeClr>
              </a:solidFill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11384924" y="638172"/>
            <a:ext cx="360608" cy="309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7229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357" y="785611"/>
            <a:ext cx="8596668" cy="4851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Примерные программы, утвержденные ФСТЭК России 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0357" y="2279561"/>
            <a:ext cx="8596668" cy="457844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Программы профессиональной переподготовки: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ИБ. Техническая защита конфиденциальной информации;</a:t>
            </a:r>
          </a:p>
          <a:p>
            <a:pPr>
              <a:buClr>
                <a:schemeClr val="tx1">
                  <a:lumMod val="9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ТЗИ ограниченного доступа, не содержащей сведения, составляющие ГТ.</a:t>
            </a:r>
          </a:p>
          <a:p>
            <a:pPr lvl="0">
              <a:buClr>
                <a:srgbClr val="90C226"/>
              </a:buClr>
            </a:pPr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lvl="0" indent="0">
              <a:buClr>
                <a:srgbClr val="90C226"/>
              </a:buClr>
              <a:buNone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Программы повышения квалификации: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ТЗИ. Организация защиты информации, не содержащей сведения, составляющие ГТ;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ТЗИ. Способы и средства защиты информации ограниченного доступа, не содержащие сведения, составляющие ГТ, от утечки по техническим каналам;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ТЗИ. Сертификация средств защиты информации по требованиям безопасности информации;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Обеспечение безопасности персональных данных при их обработке в информационных системах персональных данных.</a:t>
            </a:r>
          </a:p>
          <a:p>
            <a:pPr lvl="0">
              <a:buClr>
                <a:srgbClr val="90C226"/>
              </a:buClr>
            </a:pPr>
            <a:endParaRPr lang="ru-RU" sz="1400" dirty="0">
              <a:solidFill>
                <a:prstClr val="white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endParaRPr lang="ru-RU" sz="1400" dirty="0">
              <a:solidFill>
                <a:prstClr val="white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90C226"/>
              </a:buClr>
            </a:pPr>
            <a:endParaRPr lang="ru-RU" sz="1400" dirty="0">
              <a:solidFill>
                <a:prstClr val="white">
                  <a:lumMod val="75000"/>
                  <a:lumOff val="25000"/>
                </a:prstClr>
              </a:solidFill>
            </a:endParaRPr>
          </a:p>
          <a:p>
            <a:pPr>
              <a:buClr>
                <a:srgbClr val="90C226"/>
              </a:buClr>
            </a:pPr>
            <a:endParaRPr lang="ru-RU" dirty="0">
              <a:solidFill>
                <a:prstClr val="white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1384924" y="631065"/>
            <a:ext cx="360608" cy="309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4428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807" y="181865"/>
            <a:ext cx="8596668" cy="9994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rgbClr val="FFC000"/>
                </a:solidFill>
              </a:rPr>
              <a:t>Экспертиза проектов программ профессиональной переподготовки и повышения квалификации специалистов </a:t>
            </a:r>
            <a:br>
              <a:rPr lang="ru-RU" sz="2000" dirty="0" smtClean="0">
                <a:solidFill>
                  <a:srgbClr val="FFC000"/>
                </a:solidFill>
              </a:rPr>
            </a:br>
            <a:r>
              <a:rPr lang="ru-RU" sz="2000" dirty="0" smtClean="0">
                <a:solidFill>
                  <a:srgbClr val="FFC000"/>
                </a:solidFill>
              </a:rPr>
              <a:t>в области  защиты информации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384924" y="631065"/>
            <a:ext cx="360608" cy="309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30" name="Text Box 59"/>
          <p:cNvSpPr txBox="1">
            <a:spLocks noChangeArrowheads="1"/>
          </p:cNvSpPr>
          <p:nvPr/>
        </p:nvSpPr>
        <p:spPr bwMode="auto">
          <a:xfrm>
            <a:off x="1224472" y="2821886"/>
            <a:ext cx="9467850" cy="371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Экспертиза предметной области проектов программ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Text Box 60"/>
          <p:cNvSpPr txBox="1">
            <a:spLocks noChangeArrowheads="1"/>
          </p:cNvSpPr>
          <p:nvPr/>
        </p:nvSpPr>
        <p:spPr bwMode="auto">
          <a:xfrm>
            <a:off x="1293052" y="1085996"/>
            <a:ext cx="9239250" cy="31908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Экспертиза общих вопросов проектов программ</a:t>
            </a:r>
            <a:endParaRPr lang="ru-RU" sz="9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3" name="Group 40"/>
          <p:cNvGrpSpPr>
            <a:grpSpLocks/>
          </p:cNvGrpSpPr>
          <p:nvPr/>
        </p:nvGrpSpPr>
        <p:grpSpPr bwMode="auto">
          <a:xfrm>
            <a:off x="1189864" y="1365252"/>
            <a:ext cx="9467850" cy="1466850"/>
            <a:chOff x="1005" y="2545"/>
            <a:chExt cx="14910" cy="2311"/>
          </a:xfrm>
        </p:grpSpPr>
        <p:sp>
          <p:nvSpPr>
            <p:cNvPr id="34" name="AutoShape 46"/>
            <p:cNvSpPr>
              <a:spLocks noChangeArrowheads="1"/>
            </p:cNvSpPr>
            <p:nvPr/>
          </p:nvSpPr>
          <p:spPr bwMode="auto">
            <a:xfrm>
              <a:off x="1005" y="2545"/>
              <a:ext cx="14910" cy="2311"/>
            </a:xfrm>
            <a:prstGeom prst="roundRect">
              <a:avLst>
                <a:gd name="adj" fmla="val 16667"/>
              </a:avLst>
            </a:prstGeom>
            <a:solidFill>
              <a:srgbClr val="E5DFEC"/>
            </a:solidFill>
            <a:ln w="9525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Rectangle 45"/>
            <p:cNvSpPr>
              <a:spLocks noChangeArrowheads="1"/>
            </p:cNvSpPr>
            <p:nvPr/>
          </p:nvSpPr>
          <p:spPr bwMode="auto">
            <a:xfrm>
              <a:off x="1206" y="2729"/>
              <a:ext cx="2059" cy="192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5F497A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Определение соответствия названия проекта программы ее содержанию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44"/>
            <p:cNvSpPr>
              <a:spLocks noChangeArrowheads="1"/>
            </p:cNvSpPr>
            <p:nvPr/>
          </p:nvSpPr>
          <p:spPr bwMode="auto">
            <a:xfrm>
              <a:off x="3633" y="2729"/>
              <a:ext cx="2059" cy="192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5F497A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Определение соответствия структуре примерной программы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43"/>
            <p:cNvSpPr>
              <a:spLocks noChangeArrowheads="1"/>
            </p:cNvSpPr>
            <p:nvPr/>
          </p:nvSpPr>
          <p:spPr bwMode="auto">
            <a:xfrm>
              <a:off x="6061" y="2729"/>
              <a:ext cx="2059" cy="192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5F497A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Определение соответствия  терминологии в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области образования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42"/>
            <p:cNvSpPr>
              <a:spLocks noChangeArrowheads="1"/>
            </p:cNvSpPr>
            <p:nvPr/>
          </p:nvSpPr>
          <p:spPr bwMode="auto">
            <a:xfrm>
              <a:off x="8488" y="2729"/>
              <a:ext cx="4220" cy="192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5F497A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Анализ на наличие взаимосвязи цели реализации проекта программы, видов, области, объектов и задач профессиональной деятельности, планируемых результатов обучения, категории обучающихся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41"/>
            <p:cNvSpPr>
              <a:spLocks noChangeArrowheads="1"/>
            </p:cNvSpPr>
            <p:nvPr/>
          </p:nvSpPr>
          <p:spPr bwMode="auto">
            <a:xfrm>
              <a:off x="13010" y="2729"/>
              <a:ext cx="2746" cy="192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5F497A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соответствия учебного плана, календарного плана, формы аттестации, общим требованиям в области образования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40" name="Group 47"/>
          <p:cNvGrpSpPr>
            <a:grpSpLocks/>
          </p:cNvGrpSpPr>
          <p:nvPr/>
        </p:nvGrpSpPr>
        <p:grpSpPr bwMode="auto">
          <a:xfrm>
            <a:off x="1053339" y="3165891"/>
            <a:ext cx="9740901" cy="3544163"/>
            <a:chOff x="2000" y="5621"/>
            <a:chExt cx="15340" cy="5576"/>
          </a:xfrm>
        </p:grpSpPr>
        <p:sp>
          <p:nvSpPr>
            <p:cNvPr id="41" name="AutoShape 57"/>
            <p:cNvSpPr>
              <a:spLocks noChangeArrowheads="1"/>
            </p:cNvSpPr>
            <p:nvPr/>
          </p:nvSpPr>
          <p:spPr bwMode="auto">
            <a:xfrm>
              <a:off x="2000" y="5621"/>
              <a:ext cx="15340" cy="5576"/>
            </a:xfrm>
            <a:prstGeom prst="roundRect">
              <a:avLst>
                <a:gd name="adj" fmla="val 6458"/>
              </a:avLst>
            </a:prstGeom>
            <a:solidFill>
              <a:srgbClr val="FDE9D9"/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AutoShape 56"/>
            <p:cNvSpPr>
              <a:spLocks noChangeArrowheads="1"/>
            </p:cNvSpPr>
            <p:nvPr/>
          </p:nvSpPr>
          <p:spPr bwMode="auto">
            <a:xfrm>
              <a:off x="2215" y="5733"/>
              <a:ext cx="15019" cy="51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соответствия терминологии в области защиты информации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AutoShape 55"/>
            <p:cNvSpPr>
              <a:spLocks noChangeArrowheads="1"/>
            </p:cNvSpPr>
            <p:nvPr/>
          </p:nvSpPr>
          <p:spPr bwMode="auto">
            <a:xfrm>
              <a:off x="2188" y="6343"/>
              <a:ext cx="15019" cy="79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соответствия состава задач, объектов профессиональной деятельности и компетенций профессиональным стандартам, </a:t>
              </a:r>
              <a:b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примерной программе</a:t>
              </a:r>
              <a:endPara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AutoShape 54"/>
            <p:cNvSpPr>
              <a:spLocks noChangeArrowheads="1"/>
            </p:cNvSpPr>
            <p:nvPr/>
          </p:nvSpPr>
          <p:spPr bwMode="auto">
            <a:xfrm>
              <a:off x="2160" y="7238"/>
              <a:ext cx="15019" cy="45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соответствия  состава формируемых 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знаний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умений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и 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навыков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приведенных в проекте программы, составу компетенций</a:t>
              </a:r>
              <a:endPara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AutoShape 53"/>
            <p:cNvSpPr>
              <a:spLocks noChangeArrowheads="1"/>
            </p:cNvSpPr>
            <p:nvPr/>
          </p:nvSpPr>
          <p:spPr bwMode="auto">
            <a:xfrm>
              <a:off x="2143" y="7785"/>
              <a:ext cx="15019" cy="45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полноты реферативного описания тем для формирования 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знаний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и достаточности установленного для этого учебного времени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AutoShape 52"/>
            <p:cNvSpPr>
              <a:spLocks noChangeArrowheads="1"/>
            </p:cNvSpPr>
            <p:nvPr/>
          </p:nvSpPr>
          <p:spPr bwMode="auto">
            <a:xfrm>
              <a:off x="2188" y="8364"/>
              <a:ext cx="15019" cy="79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достаточности состава, видов, тематики и продолжительности практических занятий и лабораторных работ для формирования заявленных 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умений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и 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навыков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AutoShape 51"/>
            <p:cNvSpPr>
              <a:spLocks noChangeArrowheads="1"/>
            </p:cNvSpPr>
            <p:nvPr/>
          </p:nvSpPr>
          <p:spPr bwMode="auto">
            <a:xfrm>
              <a:off x="2215" y="9269"/>
              <a:ext cx="3515" cy="181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корректности использования вариативной части примерной программы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AutoShape 50"/>
            <p:cNvSpPr>
              <a:spLocks noChangeArrowheads="1"/>
            </p:cNvSpPr>
            <p:nvPr/>
          </p:nvSpPr>
          <p:spPr bwMode="auto">
            <a:xfrm>
              <a:off x="6046" y="9269"/>
              <a:ext cx="3515" cy="181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соответствия вопросов для промежуточной и итоговой аттестации представленному тематическому содержанию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 noChangeArrowheads="1"/>
            </p:cNvSpPr>
            <p:nvPr/>
          </p:nvSpPr>
          <p:spPr bwMode="auto">
            <a:xfrm>
              <a:off x="9876" y="9249"/>
              <a:ext cx="3515" cy="181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состава материально-технического обеспечения, наличия современного программного обеспечения и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техники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AutoShape 48"/>
            <p:cNvSpPr>
              <a:spLocks noChangeArrowheads="1"/>
            </p:cNvSpPr>
            <p:nvPr/>
          </p:nvSpPr>
          <p:spPr bwMode="auto">
            <a:xfrm>
              <a:off x="13664" y="9255"/>
              <a:ext cx="3515" cy="181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97470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Оценка достаточности учебной литературы (состава, нормативных правовых актов и их актуальности)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00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608" y="186624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Результаты экспертизы программ</a:t>
            </a:r>
            <a:br>
              <a:rPr lang="ru-RU" sz="2800" dirty="0" smtClean="0">
                <a:solidFill>
                  <a:srgbClr val="FFC000"/>
                </a:solidFill>
              </a:rPr>
            </a:br>
            <a:r>
              <a:rPr lang="ru-RU" sz="2800" dirty="0" smtClean="0">
                <a:solidFill>
                  <a:srgbClr val="FFC000"/>
                </a:solidFill>
              </a:rPr>
              <a:t>за 2016-2018 годы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542" y="1352283"/>
            <a:ext cx="10489382" cy="4774668"/>
          </a:xfrm>
          <a:solidFill>
            <a:schemeClr val="accent4">
              <a:lumMod val="40000"/>
              <a:lumOff val="60000"/>
            </a:schemeClr>
          </a:solidFill>
          <a:ln cap="rnd">
            <a:noFill/>
            <a:round/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2400" u="sng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400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по федеральным округам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Общее количество программ повышения квалификации 309 из них согласованы с  ФСТЭК России 213.</a:t>
            </a:r>
          </a:p>
          <a:p>
            <a:pPr marL="0" lvl="0" indent="0">
              <a:buClr>
                <a:srgbClr val="90C226"/>
              </a:buClr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Общее </a:t>
            </a:r>
            <a:r>
              <a:rPr lang="ru-RU" sz="2200" dirty="0">
                <a:solidFill>
                  <a:schemeClr val="bg1"/>
                </a:solidFill>
              </a:rPr>
              <a:t>количество программ </a:t>
            </a:r>
            <a:r>
              <a:rPr lang="ru-RU" sz="2200" dirty="0" smtClean="0">
                <a:solidFill>
                  <a:schemeClr val="bg1"/>
                </a:solidFill>
              </a:rPr>
              <a:t>профессиональной переподготовки 45 из </a:t>
            </a:r>
            <a:r>
              <a:rPr lang="ru-RU" sz="2200" dirty="0">
                <a:solidFill>
                  <a:schemeClr val="bg1"/>
                </a:solidFill>
              </a:rPr>
              <a:t>них согласованы </a:t>
            </a:r>
            <a:r>
              <a:rPr lang="ru-RU" sz="2200" dirty="0" smtClean="0">
                <a:solidFill>
                  <a:schemeClr val="bg1"/>
                </a:solidFill>
              </a:rPr>
              <a:t>с  </a:t>
            </a:r>
            <a:r>
              <a:rPr lang="ru-RU" sz="2200" dirty="0">
                <a:solidFill>
                  <a:schemeClr val="bg1"/>
                </a:solidFill>
              </a:rPr>
              <a:t>ФСТЭК России </a:t>
            </a:r>
            <a:r>
              <a:rPr lang="ru-RU" sz="2200" dirty="0" smtClean="0">
                <a:solidFill>
                  <a:schemeClr val="bg1"/>
                </a:solidFill>
              </a:rPr>
              <a:t>34.</a:t>
            </a:r>
          </a:p>
          <a:p>
            <a:pPr marL="0" lvl="0" indent="0" algn="ctr">
              <a:buClr>
                <a:srgbClr val="90C226"/>
              </a:buClr>
              <a:buNone/>
            </a:pPr>
            <a:endParaRPr lang="ru-RU" sz="2400" u="sng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>
              <a:buClr>
                <a:srgbClr val="90C226"/>
              </a:buClr>
              <a:buNone/>
            </a:pPr>
            <a:r>
              <a:rPr lang="ru-RU" sz="2400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Центральный федеральный округ</a:t>
            </a:r>
            <a:endParaRPr lang="ru-RU" sz="2400" u="sng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200" dirty="0">
                <a:solidFill>
                  <a:schemeClr val="bg1"/>
                </a:solidFill>
              </a:rPr>
              <a:t>Общее количество программ повышения квалификации 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126 из них согласованы </a:t>
            </a:r>
            <a:r>
              <a:rPr lang="ru-RU" sz="2200" dirty="0">
                <a:solidFill>
                  <a:schemeClr val="bg1"/>
                </a:solidFill>
              </a:rPr>
              <a:t>с  ФСТЭК России </a:t>
            </a:r>
            <a:r>
              <a:rPr lang="ru-RU" sz="2200" dirty="0" smtClean="0">
                <a:solidFill>
                  <a:schemeClr val="bg1"/>
                </a:solidFill>
              </a:rPr>
              <a:t>78.</a:t>
            </a:r>
            <a:endParaRPr lang="ru-RU" sz="2200" dirty="0">
              <a:solidFill>
                <a:schemeClr val="bg1"/>
              </a:solidFill>
            </a:endParaRPr>
          </a:p>
          <a:p>
            <a:pPr marL="0" indent="0">
              <a:buClr>
                <a:srgbClr val="90C226"/>
              </a:buClr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Общее количество программ профессиональной переподготовки 38 из них согласованы с  ФСТЭК России 25.</a:t>
            </a:r>
          </a:p>
          <a:p>
            <a:pPr marL="0" lvl="0" indent="0">
              <a:buClr>
                <a:srgbClr val="90C226"/>
              </a:buClr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0419008" y="5009882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1384924" y="631065"/>
            <a:ext cx="360608" cy="309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7235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5443" y="631065"/>
            <a:ext cx="8596668" cy="97450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C000"/>
                </a:solidFill>
              </a:rPr>
              <a:t>Типовые недостатки, выявленные в  ходе проведенного анализа (экспертизы) программ</a:t>
            </a:r>
            <a:br>
              <a:rPr lang="ru-RU" sz="2000" dirty="0" smtClean="0">
                <a:solidFill>
                  <a:srgbClr val="FFC000"/>
                </a:solidFill>
              </a:rPr>
            </a:br>
            <a:r>
              <a:rPr lang="ru-RU" sz="2000" dirty="0" smtClean="0">
                <a:solidFill>
                  <a:srgbClr val="FFC000"/>
                </a:solidFill>
              </a:rPr>
              <a:t>профессиональной переподготовки и повышения квалификации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562896"/>
            <a:ext cx="9612886" cy="4295104"/>
          </a:xfrm>
          <a:ln>
            <a:noFill/>
          </a:ln>
          <a:effectLst>
            <a:glow rad="101600">
              <a:schemeClr val="bg2">
                <a:lumMod val="60000"/>
                <a:lumOff val="40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1900" dirty="0" smtClean="0">
                <a:solidFill>
                  <a:schemeClr val="tx1">
                    <a:lumMod val="75000"/>
                  </a:schemeClr>
                </a:solidFill>
              </a:rPr>
              <a:t>Основными типовыми недостатками рассмотренных программ являются: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tx1">
                    <a:lumMod val="75000"/>
                  </a:schemeClr>
                </a:solidFill>
              </a:rPr>
              <a:t>с</a:t>
            </a:r>
            <a:r>
              <a:rPr lang="ru-RU" sz="1900" dirty="0" smtClean="0">
                <a:solidFill>
                  <a:schemeClr val="tx1">
                    <a:lumMod val="75000"/>
                  </a:schemeClr>
                </a:solidFill>
              </a:rPr>
              <a:t>труктура и содержание программ не соответствуют методическому документу ФСТЭК России и примерным программам, утвержденным ФСТЭК России;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chemeClr val="tx1">
                    <a:lumMod val="75000"/>
                  </a:schemeClr>
                </a:solidFill>
              </a:rPr>
              <a:t>при определении вида профессиональной деятельности не учитываются уровни квалификации и обобщенные трудовые функции, приведенные в профессиональных стандартах;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tx1">
                    <a:lumMod val="75000"/>
                  </a:schemeClr>
                </a:solidFill>
              </a:rPr>
              <a:t>р</a:t>
            </a:r>
            <a:r>
              <a:rPr lang="ru-RU" sz="1900" dirty="0" smtClean="0">
                <a:solidFill>
                  <a:schemeClr val="tx1">
                    <a:lumMod val="75000"/>
                  </a:schemeClr>
                </a:solidFill>
              </a:rPr>
              <a:t>езультаты освоения проектов программ не полностью отражают содержание учебных тем, заявленные результаты обучения «владеть навыками» в рассмотренных проектах не реализуются соответствующими практическими занятиями и лабораторными работами;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chemeClr val="tx1">
                    <a:lumMod val="75000"/>
                  </a:schemeClr>
                </a:solidFill>
              </a:rPr>
              <a:t>указанное в проектах программ количество учебных часов не обеспечивает получение компетенций, необходимых для профессиональной деятельности;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chemeClr val="tx1">
                    <a:lumMod val="75000"/>
                  </a:schemeClr>
                </a:solidFill>
              </a:rPr>
              <a:t>в</a:t>
            </a:r>
            <a:r>
              <a:rPr lang="ru-RU" sz="1900" dirty="0" smtClean="0">
                <a:solidFill>
                  <a:schemeClr val="tx1">
                    <a:lumMod val="75000"/>
                  </a:schemeClr>
                </a:solidFill>
              </a:rPr>
              <a:t> проектах программ используется терминология, не соответствующая требованиям действующих нормативных правовых актов и национальных стандартов в области защиты информации и др.</a:t>
            </a:r>
          </a:p>
          <a:p>
            <a:endParaRPr lang="ru-RU" sz="1400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1320529" y="631065"/>
            <a:ext cx="360608" cy="309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76227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582" y="609599"/>
            <a:ext cx="8596668" cy="155098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Направления развития системы дополнительного профессионального образования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4108" y="2160587"/>
            <a:ext cx="9571615" cy="378945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Основными направлениями развития системы профессионального образования являются: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расширение линейки примерных программ дополнительного профессионального образования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специалистов по защите информации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с большей детализацией их содержания;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у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лучшение взаимодействия с разработчиками при согласовании программ дополнительного профессионального образования 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специалистов по защите информации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переработка методических рекомендаций в связи с внедрением дистанционных </a:t>
            </a:r>
            <a:r>
              <a:rPr lang="ru-RU" smtClean="0">
                <a:solidFill>
                  <a:schemeClr val="tx1">
                    <a:lumMod val="75000"/>
                  </a:schemeClr>
                </a:solidFill>
              </a:rPr>
              <a:t>образовательных технологий и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сетевой формы реализации образовательных программ;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р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асширение перечня мероприятий по вопросам совершенствования </a:t>
            </a:r>
            <a:r>
              <a:rPr lang="ru-RU" sz="2100" dirty="0" smtClean="0">
                <a:solidFill>
                  <a:schemeClr val="tx1">
                    <a:lumMod val="75000"/>
                  </a:schemeClr>
                </a:solidFill>
              </a:rPr>
              <a:t>системы </a:t>
            </a:r>
            <a:r>
              <a:rPr lang="ru-RU" sz="2100" dirty="0">
                <a:solidFill>
                  <a:schemeClr val="tx1">
                    <a:lumMod val="75000"/>
                  </a:schemeClr>
                </a:solidFill>
              </a:rPr>
              <a:t>дополнительного профессионального образования специалистов по защите </a:t>
            </a:r>
            <a:r>
              <a:rPr lang="ru-RU" sz="2100" dirty="0" smtClean="0">
                <a:solidFill>
                  <a:schemeClr val="tx1">
                    <a:lumMod val="75000"/>
                  </a:schemeClr>
                </a:solidFill>
              </a:rPr>
              <a:t>информации.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384924" y="631065"/>
            <a:ext cx="360608" cy="30909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668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1138</TotalTime>
  <Words>513</Words>
  <Application>Microsoft Office PowerPoint</Application>
  <PresentationFormat>Широкоэкранный</PresentationFormat>
  <Paragraphs>86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Wingdings</vt:lpstr>
      <vt:lpstr>Wingdings 3</vt:lpstr>
      <vt:lpstr>Сектор</vt:lpstr>
      <vt:lpstr>Особенности разработки, рассмотрения и согласования программ профессиональной переподготовки и повышения квалификации специалистов по информационной безопасности </vt:lpstr>
      <vt:lpstr>Порядок рассмотрения и согласования проектов программ</vt:lpstr>
      <vt:lpstr>Примерные программы, утвержденные ФСТЭК России </vt:lpstr>
      <vt:lpstr>Экспертиза проектов программ профессиональной переподготовки и повышения квалификации специалистов  в области  защиты информации</vt:lpstr>
      <vt:lpstr>Результаты экспертизы программ за 2016-2018 годы</vt:lpstr>
      <vt:lpstr>Типовые недостатки, выявленные в  ходе проведенного анализа (экспертизы) программ профессиональной переподготовки и повышения квалификации</vt:lpstr>
      <vt:lpstr>Направления развития системы дополнительного профессионального образования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разработки, рассмотрения и согласования программ профессиональной переподготовки и повышения квалификации специалистов по информационной безопасности</dc:title>
  <dc:creator>461</dc:creator>
  <cp:lastModifiedBy>461</cp:lastModifiedBy>
  <cp:revision>77</cp:revision>
  <cp:lastPrinted>2018-09-10T10:04:32Z</cp:lastPrinted>
  <dcterms:created xsi:type="dcterms:W3CDTF">2018-09-05T09:59:12Z</dcterms:created>
  <dcterms:modified xsi:type="dcterms:W3CDTF">2018-09-11T06:32:14Z</dcterms:modified>
</cp:coreProperties>
</file>