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3" r:id="rId2"/>
    <p:sldId id="298" r:id="rId3"/>
    <p:sldId id="297" r:id="rId4"/>
    <p:sldId id="299" r:id="rId5"/>
    <p:sldId id="300" r:id="rId6"/>
    <p:sldId id="304" r:id="rId7"/>
    <p:sldId id="305" r:id="rId8"/>
    <p:sldId id="301" r:id="rId9"/>
    <p:sldId id="302" r:id="rId10"/>
    <p:sldId id="303" r:id="rId11"/>
    <p:sldId id="292" r:id="rId12"/>
    <p:sldId id="293" r:id="rId13"/>
    <p:sldId id="294" r:id="rId14"/>
    <p:sldId id="295" r:id="rId15"/>
    <p:sldId id="296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4D86"/>
    <a:srgbClr val="00467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D6B11-25E9-4EFF-AA2E-26EA85CBC815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9132-D974-4011-9FE5-21ABDB6037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961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9132-D974-4011-9FE5-21ABDB60379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EE865-67F2-4583-B38C-C6E37A2DADF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A28C9-ECB8-4D44-BD63-D977BFFC2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93899" y="1541978"/>
            <a:ext cx="87852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ПРОФЕССИОНАЛЬНЫЕ КОМПЕТЕНЦИИ ОСНОВНОЙ ОБРАЗОВАТЕЛЬНОЙ ПРОГРАММЫ БАКАЛАВРИАТА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ПРОФИЛЮ «ТЕХНИЧЕСКАЯ ЗАЩИТА ИНФОРМАЦИИ» ПО НАПРАВЛЕНИЮ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10.03.01 ИНФОРМАЦИОННАЯ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БЕЗОПАСНОСТЬ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defTabSz="912813" eaLnBrk="0" hangingPunct="0">
              <a:lnSpc>
                <a:spcPct val="150000"/>
              </a:lnSpc>
            </a:pPr>
            <a:r>
              <a:rPr lang="ru-RU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Хорев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Анатолий Анатольевич</a:t>
            </a:r>
          </a:p>
          <a:p>
            <a:pPr algn="ctr" defTabSz="912813" eaLnBrk="0" hangingPunct="0">
              <a:lnSpc>
                <a:spcPct val="150000"/>
              </a:lnSpc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профессор,  доктор технических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наук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2" y="1525240"/>
          <a:ext cx="8856985" cy="3185160"/>
        </p:xfrm>
        <a:graphic>
          <a:graphicData uri="http://schemas.openxmlformats.org/drawingml/2006/table">
            <a:tbl>
              <a:tblPr/>
              <a:tblGrid>
                <a:gridCol w="1296146"/>
                <a:gridCol w="1008112"/>
                <a:gridCol w="4176464"/>
                <a:gridCol w="1447347"/>
                <a:gridCol w="928916"/>
              </a:tblGrid>
              <a:tr h="44598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334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  </a:t>
                      </a: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ТФ,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014">
                <a:tc rowSpan="4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 Способен проводить работы по установке, настройке, испытаниям и техническому обслуживанию средств защиты информации от утечки по техническим каналам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ПК-3.1.2.1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установку, настройку и испытания  средств защиты информации от утечки по каналам ПЭМИН в соответствии с инструкциями по эксплуатации и эксплуатационно-техническими документами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0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ПК-3.1.2.2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установку, настройку и испытания  средств защиты акустической речевой информации от утечки по техническим каналам в соответствии с инструкциями по эксплуатации и эксплуатационно-техническими документами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ПК-3.1.2.3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техническое обслуживание средств защиты информации от утечки по каналам ПЭМИН в соответствии с инструкциями по эксплуатации и эксплуатационно-техническими документами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ПК-3.1.2.4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техническое обслуживание средств защиты акустической речевой информации от утечки по техническим каналам в соответствии с инструкциями по эксплуатации и эксплуатационно-техническими документами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В/02.6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1" y="1412776"/>
          <a:ext cx="8856984" cy="5353502"/>
        </p:xfrm>
        <a:graphic>
          <a:graphicData uri="http://schemas.openxmlformats.org/drawingml/2006/table">
            <a:tbl>
              <a:tblPr/>
              <a:tblGrid>
                <a:gridCol w="1656185"/>
                <a:gridCol w="792088"/>
                <a:gridCol w="4176464"/>
                <a:gridCol w="1380700"/>
                <a:gridCol w="851547"/>
              </a:tblGrid>
              <a:tr h="629102"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0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5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0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0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</a:t>
                      </a:r>
                      <a:r>
                        <a:rPr lang="ru-RU" sz="1000" b="1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0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ТФ,</a:t>
                      </a:r>
                      <a:endParaRPr lang="en-US" sz="10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102">
                <a:tc rowSpan="7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 Способен проводить работы по установке, настройке, испытаниям и техническому обслуживанию  средств защиты информации от несанкционированному доступу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ПК-3.2.1.1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Нормативные правовые акты, методические документы, национальные стандарты в области защиты информации ограниченного доступа и аттестации объектов информатизации на соответствие требованиям по защите информации (в части защиты информации от несанкционированного доступа)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«Программно-аппаратные средства защиты информации», «Учебная практика», «Производственная практика»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В/01.6, В/02.6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ПК-3.2.1.2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Угрозы несанкционированного доступа к информации, обрабатываемой АС. Угрозы специальных программных воздействий на информацию и ее носители в АС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ПК-3.2.2.3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Классификацию АС. Методы и средства защиты информации от несанкционированного доступа 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Методы и средства защиты информации от специальных программных воздействий на нее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ПК-3.2.1.5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Технические описания и инструкции (руководства) по эксплуатации программных и программно-аппаратных средств защиты информации от несанкционированного доступа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Состав и содержание проектной документации на систему защиты объекта информатизации (в части защиты информации от несанкционированного доступа)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«Комплексная защита объектов информатизации»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4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ПК-3.2.1.7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аттестации объектов информатизации на соответствие требованиям безопасности информации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информации», «Комплексная защита объектов информатизации»</a:t>
                      </a:r>
                      <a:endParaRPr lang="en-US" sz="1000" b="1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1" y="1597248"/>
          <a:ext cx="8856984" cy="4652462"/>
        </p:xfrm>
        <a:graphic>
          <a:graphicData uri="http://schemas.openxmlformats.org/drawingml/2006/table">
            <a:tbl>
              <a:tblPr/>
              <a:tblGrid>
                <a:gridCol w="1656185"/>
                <a:gridCol w="792088"/>
                <a:gridCol w="4176464"/>
                <a:gridCol w="1380700"/>
                <a:gridCol w="851547"/>
              </a:tblGrid>
              <a:tr h="629102"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1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5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1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1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</a:t>
                      </a:r>
                      <a:r>
                        <a:rPr lang="ru-RU" sz="1100" b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1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</a:t>
                      </a:r>
                      <a:r>
                        <a:rPr lang="ru-RU" sz="11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ТФ</a:t>
                      </a:r>
                      <a:endParaRPr lang="en-US" sz="11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24">
                <a:tc rowSpan="5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 Способен проводить работы по установке, настройке, испытаниям и техническому обслуживанию  средств защиты информации от несанкционированному доступу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ПК-3.2.1.8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Организацию и порядок технического обслуживания программно-аппаратных средств защиты информации от несанкционированного доступа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ПК-3.2.1.9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устранения неисправностей и организации ремонта программно-аппаратных средств защиты информации от несанкционированного доступа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ПК-3.2.2.1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установку, настройку и испытания программных и программно-аппаратных  средств защиты информации от несанкционированного доступа в соответствии с инструкциями по эксплуатации и эксплуатационно-техническими документами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ПК-3.2.2.2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установку и настройку антивирусных программ в соответствии с инструкциями по эксплуатации и эксплуатационно-техническими документами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А/03.5,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ПК-3.2.2.3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техническое обслуживание программно-аппаратных средств защиты информации от несанкционированного доступа в соответствии с инструкциями по эксплуатации и эксплуатационно-техническими документами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В/02.6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494" marR="14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3" y="1556792"/>
          <a:ext cx="8856984" cy="4930795"/>
        </p:xfrm>
        <a:graphic>
          <a:graphicData uri="http://schemas.openxmlformats.org/drawingml/2006/table">
            <a:tbl>
              <a:tblPr/>
              <a:tblGrid>
                <a:gridCol w="1944217"/>
                <a:gridCol w="1368152"/>
                <a:gridCol w="3240360"/>
                <a:gridCol w="1462236"/>
                <a:gridCol w="842019"/>
              </a:tblGrid>
              <a:tr h="511195"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5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</a:t>
                      </a:r>
                      <a:r>
                        <a:rPr lang="ru-RU" sz="1000" b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ТФ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95">
                <a:tc rowSpan="7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 Способен провести контроль эффективности защиты информации от утечки по техническим каналам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ПК-3.3.1.1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Нормативные правовые акты, методические документы в области защиты информации ограниченного доступа и аттестации объектов информатизации на соответствие требованиям по защите информации (в части защиты информации от утечки по техническим каналам)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информации», 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/01.6,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/02.6,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ПК-3.3.1.2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Методы и  средства контроля защищенности акустической речевой информации от утечки  по техническим каналам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ПК-3.3.1.3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Методики контроля защищенности акустической речевой информации от утечки  по техническим каналам. Методики расчета показателей защищенности акустической речевой информации от утечки по техническим каналам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Отчетные документы, оформляемые по результатам контроля защищенности акустической речевой информации от утечки по техническим каналам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ПК-3.3.1.5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Методы и  средства контроля защищенности информации от утечки  по каналам ПЭМИН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/01.6,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Методики контроля защищенности информации от утечки  по  каналам ПЭМИН. Методики расчета показателей защищенности информации от утечки по каналам ПЭМИН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/01.6, </a:t>
                      </a: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ПК-3.3.1.7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Отчетные документы, оформляемые по результатам контроля защищенности информации от утечки по каналам ПЭМИН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/01.6,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3" y="1556792"/>
          <a:ext cx="8856984" cy="3559195"/>
        </p:xfrm>
        <a:graphic>
          <a:graphicData uri="http://schemas.openxmlformats.org/drawingml/2006/table">
            <a:tbl>
              <a:tblPr/>
              <a:tblGrid>
                <a:gridCol w="1944217"/>
                <a:gridCol w="1368152"/>
                <a:gridCol w="3240360"/>
                <a:gridCol w="1462236"/>
                <a:gridCol w="842019"/>
              </a:tblGrid>
              <a:tr h="511195"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5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</a:t>
                      </a:r>
                      <a:r>
                        <a:rPr lang="ru-RU" sz="1000" b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ТФ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rowSpan="6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 Способен провести контроль эффективности защиты информации от утечки по техническим каналам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ПК-3.3.2.1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контроль защищенности акустической речевой информации от утечки по акустическим, вибрационным и акустооптическим каналам и оформлять отчетные документы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ПК-3.3.2.2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контроль подверженности технических средств акустоэлектрическим и акустоэлектромагнитным преобразованиям и оформлять отчетные документы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ПК-3.3.2.3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оценку защищенности акустической речевой информации от утечки по техническим каналам 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/03.6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контроль защищенности информации от утечки за счет ПЭМИН и оформлять отчетные документы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ПК-3.3.2.5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специальные исследования  СВТ на ПЭМИН и оформлять отчетные документы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/01.6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ПК-3.3.2.6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оценку защищенности информации от утечки за счет ПЭМИН 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 b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518" marR="1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1580428"/>
          <a:ext cx="8784976" cy="4800900"/>
        </p:xfrm>
        <a:graphic>
          <a:graphicData uri="http://schemas.openxmlformats.org/drawingml/2006/table">
            <a:tbl>
              <a:tblPr/>
              <a:tblGrid>
                <a:gridCol w="1584176"/>
                <a:gridCol w="1080120"/>
                <a:gridCol w="3888432"/>
                <a:gridCol w="1512168"/>
                <a:gridCol w="720080"/>
              </a:tblGrid>
              <a:tr h="504056"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5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</a:t>
                      </a:r>
                      <a:r>
                        <a:rPr lang="ru-RU" sz="1000" b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</a:t>
                      </a:r>
                      <a:r>
                        <a:rPr lang="ru-RU" sz="1000" b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ТФ</a:t>
                      </a:r>
                      <a:endParaRPr lang="en-US" sz="1000" b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155" marR="11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677">
                <a:tc rowSpan="8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 Способен провести контроль  защищенности информации от несанкционированного доступа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ПК-3.4.1.1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Нормативные правовые акты, методические документы в области защиты информации ограниченного доступа и аттестации объектов информатизации на соответствие требованиям по защите информации (в части защиты информации от несанкционированного доступа)</a:t>
                      </a:r>
                      <a:endParaRPr lang="en-US" sz="10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информации», «Учебная практика», «Производственная практика»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9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ПК-3.4.1.2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Методы и  средства контроля защищенности информации от несанкционированного доступа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9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ПК-3.4.1.3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Методики контроля защищенности информации от несанкционированного доступа и специальных программных воздействий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9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ПК-3.4.1.4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Отчетные документы, оформляемые по результатам контроля защищенности информации от несанкционированного доступа и специальных программных воздействий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«Программно-аппаратные средства защиты информации»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ПК-3.4.2.1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Анализировать и оценивать технологический процесс обработки информации АС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ПК-3.4.2.2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Проверять работоспособность средств защиты информации от несанкционированного доступа и специальных воздействий, выполнение правил их эксплуатации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ПК-3.4.2.3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контроль защищенности информации от несанкционированного доступа и специальных воздействий с использованием программных и программно-аппаратных  средств и оформлять отчетные документы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/04.6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ПК-3.3.2.4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Проводить оценку защищенности информации от несанкционированного доступа и специальных воздействий 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0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0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/02.6</a:t>
                      </a:r>
                      <a:endParaRPr lang="en-US" sz="10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209" marR="22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79388" y="1773238"/>
            <a:ext cx="87852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 eaLnBrk="0" hangingPunct="0">
              <a:spcAft>
                <a:spcPts val="600"/>
              </a:spcAft>
            </a:pPr>
            <a:endParaRPr lang="ru-RU" dirty="0">
              <a:cs typeface="Times New Roman" pitchFamily="18" charset="0"/>
            </a:endParaRPr>
          </a:p>
          <a:p>
            <a:pPr algn="ctr" defTabSz="912813" eaLnBrk="0" hangingPunct="0">
              <a:spcAft>
                <a:spcPts val="600"/>
              </a:spcAft>
            </a:pPr>
            <a:endParaRPr lang="ru-RU" sz="3600" dirty="0">
              <a:solidFill>
                <a:srgbClr val="FF0000"/>
              </a:solidFill>
              <a:cs typeface="Times New Roman" pitchFamily="18" charset="0"/>
            </a:endParaRPr>
          </a:p>
          <a:p>
            <a:pPr algn="ctr" defTabSz="912813" eaLnBrk="0" hangingPunct="0">
              <a:spcAft>
                <a:spcPts val="600"/>
              </a:spcAft>
            </a:pPr>
            <a:r>
              <a:rPr lang="ru-RU" sz="3600" dirty="0" smtClean="0">
                <a:solidFill>
                  <a:schemeClr val="bg1"/>
                </a:solidFill>
              </a:rPr>
              <a:t>Спасибо за внимание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05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251520" y="1196752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Профессиональный стандарт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«Специалист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 технической защите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информации»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Приказ Минтруда России от 01.11.2016 N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599н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(Зарегистрировано в Минюсте России 25.11.2016 N 44443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51520" y="3165720"/>
          <a:ext cx="8784977" cy="911352"/>
        </p:xfrm>
        <a:graphic>
          <a:graphicData uri="http://schemas.openxmlformats.org/drawingml/2006/table">
            <a:tbl>
              <a:tblPr/>
              <a:tblGrid>
                <a:gridCol w="7214153"/>
                <a:gridCol w="349072"/>
                <a:gridCol w="122175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Техническая защита информации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06.034</a:t>
                      </a:r>
                      <a:endParaRPr lang="en-US" sz="200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(наименование вида профессиональной деятельности)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Код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79512" y="4352561"/>
          <a:ext cx="8820472" cy="2412492"/>
        </p:xfrm>
        <a:graphic>
          <a:graphicData uri="http://schemas.openxmlformats.org/drawingml/2006/table">
            <a:tbl>
              <a:tblPr/>
              <a:tblGrid>
                <a:gridCol w="8820472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Основная цель вида профессиональной деятельности:</a:t>
                      </a:r>
                      <a:endParaRPr lang="en-US" sz="2000" kern="1200" dirty="0" smtClean="0">
                        <a:solidFill>
                          <a:srgbClr val="FFFF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Предотвращение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</a:rPr>
                        <a:t>утечки информации ограниченного доступа по техническим каналам в результате несанкционированного доступа к информации и специальных воздействий на информацию (носители информации) в целях ее добывания, уничтожения, искажения и блокирования доступа к ней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179512" y="1052736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трудовых функций,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входящих в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профессиональный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0" y="1671510"/>
          <a:ext cx="8712967" cy="4840596"/>
        </p:xfrm>
        <a:graphic>
          <a:graphicData uri="http://schemas.openxmlformats.org/drawingml/2006/table">
            <a:tbl>
              <a:tblPr/>
              <a:tblGrid>
                <a:gridCol w="734096"/>
                <a:gridCol w="1549761"/>
                <a:gridCol w="4340879"/>
                <a:gridCol w="792088"/>
                <a:gridCol w="1296143"/>
              </a:tblGrid>
              <a:tr h="0">
                <a:tc gridSpan="2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Обобщенные трудовые функции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Трудовые функции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4205"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уровень </a:t>
                      </a: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квалификации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73">
                <a:tc rowSpan="3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</a:t>
                      </a:r>
                      <a:endParaRPr lang="en-US" sz="13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 и техническому обслуживанию средств защиты информации</a:t>
                      </a:r>
                      <a:endParaRPr lang="en-US" sz="13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установке, настройке, испытаниям и техническому обслуживанию технических средств защиты информации от утечки за счет побочных электромагнитных излучений и наводок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A/01.5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установке, настройке, испытаниям и техническому обслуживанию технических средств защиты акустической речевой информации от утечки по техническим каналам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A/02.5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установке, настройке, испытаниям и техническому обслуживанию программно-технических средств защиты информации от несанкционированного доступа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A/03.5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21">
                <a:tc rowSpan="2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</a:t>
                      </a:r>
                      <a:endParaRPr lang="en-US" sz="13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 и техническому обслуживанию защищенных технических средств обработки информации</a:t>
                      </a:r>
                      <a:endParaRPr lang="en-US" sz="13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установке, настройке и испытаниям защищенных технических средств обработки информации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B/01.6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работ по техническому обслуживанию защищенных технических средств обработки информации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B/02.6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179512" y="1052736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трудовых функций,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входящих в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профессиональный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44018" y="1502810"/>
          <a:ext cx="8964486" cy="5279694"/>
        </p:xfrm>
        <a:graphic>
          <a:graphicData uri="http://schemas.openxmlformats.org/drawingml/2006/table">
            <a:tbl>
              <a:tblPr/>
              <a:tblGrid>
                <a:gridCol w="755287"/>
                <a:gridCol w="1594498"/>
                <a:gridCol w="4762535"/>
                <a:gridCol w="556023"/>
                <a:gridCol w="1296143"/>
              </a:tblGrid>
              <a:tr h="0">
                <a:tc gridSpan="2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Обобщенные трудовые функции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Трудовые функции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4205"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уровень </a:t>
                      </a: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квалификации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89">
                <a:tc rowSpan="7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средств защиты информации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технических средств защиты информации от утечки за счет побочных электромагнитных излучений и наводок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C/01.6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технических средств защиты акустической речевой информации от утечки по техническим каналам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C/02.6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программно-технических средств защиты информации от несанкционированного доступа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C/03.6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защищенных технических средств обработки информации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C/04.6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технических средств контроля эффективности мер защиты информации от утечки за счет побочных электромагнитных излучений и наводок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C/05.6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технических средств контроля эффективности мер защиты акустической речевой информации от утечки по техническим каналам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C/06.6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Производство, сервисное обслуживание и ремонт программно-технических средств контроля защищенности информации от несанкционированного доступа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C/07.6</a:t>
                      </a:r>
                      <a:endParaRPr lang="en-US" sz="13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3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179512" y="1052736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трудовых функций,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входящих в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профессиональный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5726" y="1671510"/>
          <a:ext cx="8964486" cy="2463156"/>
        </p:xfrm>
        <a:graphic>
          <a:graphicData uri="http://schemas.openxmlformats.org/drawingml/2006/table">
            <a:tbl>
              <a:tblPr/>
              <a:tblGrid>
                <a:gridCol w="755287"/>
                <a:gridCol w="1594498"/>
                <a:gridCol w="4762535"/>
                <a:gridCol w="666780"/>
                <a:gridCol w="1185386"/>
              </a:tblGrid>
              <a:tr h="0">
                <a:tc gridSpan="2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Обобщенные трудовые функции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Трудовые функции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4205"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уровень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квалификации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5">
                <a:tc rowSpan="4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</a:t>
                      </a:r>
                      <a:endParaRPr lang="en-US" sz="12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</a:t>
                      </a:r>
                      <a:endParaRPr lang="en-US" sz="12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специальных исследований на побочные электромагнитные излучения и наводки технических средств обработки информации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D/01.6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 от утечки за счет побочных электромагнитных излучений и наводок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D/02.6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акустической речевой информации от утечки по техническим каналам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D/03.6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 от несанкционированного доступа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D/04.6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179512" y="1052736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трудовых функций,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входящих в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профессиональный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5726" y="1671510"/>
          <a:ext cx="8964486" cy="2463156"/>
        </p:xfrm>
        <a:graphic>
          <a:graphicData uri="http://schemas.openxmlformats.org/drawingml/2006/table">
            <a:tbl>
              <a:tblPr/>
              <a:tblGrid>
                <a:gridCol w="755287"/>
                <a:gridCol w="1594498"/>
                <a:gridCol w="4762535"/>
                <a:gridCol w="666780"/>
                <a:gridCol w="1185386"/>
              </a:tblGrid>
              <a:tr h="0">
                <a:tc gridSpan="2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Обобщенные трудовые функции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Трудовые функции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4205"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код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уровень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квалификации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5">
                <a:tc rowSpan="4"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</a:t>
                      </a:r>
                      <a:endParaRPr lang="en-US" sz="12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</a:t>
                      </a:r>
                      <a:endParaRPr lang="en-US" sz="1200" dirty="0">
                        <a:solidFill>
                          <a:srgbClr val="FFFF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специальных исследований на побочные электромагнитные излучения и наводки технических средств обработки информации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D/01.6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 от утечки за счет побочных электромагнитных излучений и наводок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D/02.6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акустической речевой информации от утечки по техническим каналам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D/03.6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Проведение контроля защищенности информации от несанкционированного доступа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D/04.6</a:t>
                      </a:r>
                      <a:endParaRPr lang="en-US" sz="12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42" marR="4342" marT="7143" marB="71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/>
                  <a:t>Национальный исследовательский университет «МИЭТ</a:t>
                </a:r>
                <a:r>
                  <a:rPr lang="ru-RU" sz="2400" b="1" dirty="0" smtClean="0"/>
                  <a:t>»</a:t>
                </a:r>
              </a:p>
              <a:p>
                <a:pPr algn="ctr"/>
                <a:r>
                  <a:rPr lang="ru-RU" sz="2400" b="1" dirty="0" smtClean="0">
                    <a:cs typeface="Arial" charset="0"/>
                  </a:rPr>
                  <a:t>кафедра «Информационная безопасность»</a:t>
                </a:r>
                <a:endParaRPr lang="ru-RU" sz="2400" b="1" dirty="0"/>
              </a:p>
            </p:txBody>
          </p:sp>
        </p:grpSp>
      </p:grpSp>
      <p:sp>
        <p:nvSpPr>
          <p:cNvPr id="11" name="Прямоугольник 10"/>
          <p:cNvSpPr/>
          <p:nvPr/>
        </p:nvSpPr>
        <p:spPr>
          <a:xfrm>
            <a:off x="179512" y="1052736"/>
            <a:ext cx="871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10.03.01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«Информационная безопасность» . ПРИМЕРНЫЙ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УЧЕБНЫЙ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15441" y="1484784"/>
          <a:ext cx="8999983" cy="5189220"/>
        </p:xfrm>
        <a:graphic>
          <a:graphicData uri="http://schemas.openxmlformats.org/drawingml/2006/table">
            <a:tbl>
              <a:tblPr/>
              <a:tblGrid>
                <a:gridCol w="912440"/>
                <a:gridCol w="6102759"/>
                <a:gridCol w="221097"/>
                <a:gridCol w="1000316"/>
                <a:gridCol w="763371"/>
              </a:tblGrid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Блок 1. Дисциплины (модули)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ctr" fontAlgn="ctr"/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ctr" fontAlgn="ctr"/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Б.1.Б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Базовая часть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ctr" fontAlgn="ctr"/>
                      <a:endParaRPr lang="ru-RU" sz="1300" b="0" i="0" u="none" strike="noStrike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ctr" fontAlgn="ctr"/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2">
                <a:tc gridSpan="5">
                  <a:txBody>
                    <a:bodyPr/>
                    <a:lstStyle/>
                    <a:p>
                      <a:pPr marL="36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Группа учебных дисциплин (модулей) «Методы и средства обеспечения  ИБ»</a:t>
                      </a:r>
                      <a:endParaRPr lang="ru-RU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t"/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Б.1.Б.26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информационной безопасности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зачет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Б.1.Б.27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Организационное и правовое обеспечение информационной безопасности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Б.1.Б.28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Техническая защита информации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Б.1.Б.29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Криптографические методы защиты информации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Б.1.Б.30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Программно-аппаратные средства защиты информации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Б.1.Б.31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управления информационной безопасностью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Б.1.Б.32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Комплексное обеспечение защиты информации объекта информатизации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 gridSpan="5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Дисциплины (модули) профиля </a:t>
                      </a:r>
                      <a:r>
                        <a:rPr lang="ru-RU" sz="1300" b="0" i="0" u="none" strike="noStrike" baseline="0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. Техническая защита 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информации</a:t>
                      </a:r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ru-RU" sz="1400" b="1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6000" algn="ctr" fontAlgn="ctr"/>
                      <a:endParaRPr lang="en-US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602">
                <a:tc>
                  <a:txBody>
                    <a:bodyPr/>
                    <a:lstStyle/>
                    <a:p>
                      <a:pPr marL="3600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Б.1.В.1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радиотехники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180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Б.1.В.2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Информационные технологии. Дополнительные главы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180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Б.1.В.3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Метрология, стандартизация и сертификация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диф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ru-RU" sz="1300" b="0" i="0" u="none" strike="noStrike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зачет</a:t>
                      </a:r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Б.1.В.4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Основы построения и 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функционирования </a:t>
                      </a:r>
                      <a:r>
                        <a:rPr lang="ru-RU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специальных технических средств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en-US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180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Б.1.В.5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b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Техническая </a:t>
                      </a:r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защита информации.   Дополнительные  главы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0" u="none" strike="noStrike" dirty="0" err="1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диф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. зачет</a:t>
                      </a:r>
                      <a:endParaRPr lang="en-US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Б.1.В.6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000"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Программно-аппаратные средства защиты информации. 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Доп. главы</a:t>
                      </a:r>
                      <a:endParaRPr lang="ru-RU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algn="l" fontAlgn="b"/>
                      <a:endParaRPr lang="en-US" sz="14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US" sz="1300" b="0" i="1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300" b="0" i="1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en-US" sz="13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en-US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180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Б.2.В.1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Учебная 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 практика  (</a:t>
                      </a:r>
                      <a:r>
                        <a:rPr lang="ru-RU" sz="1300" b="0" i="0" u="none" strike="noStrike" dirty="0" err="1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практика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 по </a:t>
                      </a:r>
                      <a:r>
                        <a:rPr lang="ru-RU" sz="1300" kern="1200" dirty="0" smtClean="0">
                          <a:solidFill>
                            <a:srgbClr val="FFFF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получению первичных профессиональных умений и навыков)</a:t>
                      </a:r>
                      <a:endParaRPr lang="ru-RU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err="1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диф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. зачет</a:t>
                      </a:r>
                      <a:endParaRPr lang="en-US" sz="13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108</a:t>
                      </a:r>
                      <a:endParaRPr lang="en-US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Б.2.В.2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Производственная (эксплуатационная) практика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6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err="1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диф</a:t>
                      </a:r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. зачет</a:t>
                      </a:r>
                      <a:endParaRPr lang="en-US" sz="1300" b="0" i="1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ru-RU" sz="1300" b="0" i="0" u="none" strike="noStrike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324</a:t>
                      </a:r>
                      <a:endParaRPr lang="en-US" sz="1300" b="0" i="0" u="none" strike="noStrike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99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2" y="1484784"/>
          <a:ext cx="8856985" cy="5364480"/>
        </p:xfrm>
        <a:graphic>
          <a:graphicData uri="http://schemas.openxmlformats.org/drawingml/2006/table">
            <a:tbl>
              <a:tblPr/>
              <a:tblGrid>
                <a:gridCol w="1296146"/>
                <a:gridCol w="1008112"/>
                <a:gridCol w="4176464"/>
                <a:gridCol w="1447347"/>
                <a:gridCol w="928916"/>
              </a:tblGrid>
              <a:tr h="44598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334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  </a:t>
                      </a: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ТФ,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81">
                <a:tc rowSpan="6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 Способен проводить работы по установке, настройке, испытаниям и техническому обслуживанию средств защиты информации от утечки по техническим каналам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ПК-3.1.1.1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Нормативные правовые акты, методические документы, национальные стандарты в области защиты информации ограниченного доступа и аттестации объектов информатизации на соответствие требованиям по защите информации (в части защиты информации от утечки по техническим каналам)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информации», 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ПК-3.1.1.2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Технические каналы утечки акустической речевой информации (прямые акустические, акустовибрационные, акустооптические, акустоэлектрические, акустоэлектромагнитные). Возможности средств акустической речевой разведки.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ПК-3.1.1.3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Технические каналы утечки информации, обрабатываемой СВТ (возникающие за счет ПЭМИ,  наводок ПЭМИ, создаваемые методом "высокочастотного облучения", внедрения в СВТ электронных устройств перехвата информации). Возможности средств перехвата информации, обрабатываемой СВТ 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Способы и средства защиты помещений от утечки акустической речевой информации по техническим каналам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ПК-3.1.1.5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Способы и средства защиты СВТ от утечки информации  по техническим каналам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0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Технические описания и инструкции (руководства) по эксплуатации средств защиты акустической речевой информации от утечки по техническим каналам 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0"/>
            <a:ext cx="9144032" cy="1000108"/>
            <a:chOff x="-32" y="0"/>
            <a:chExt cx="9144032" cy="10001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1000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5"/>
            <p:cNvGrpSpPr/>
            <p:nvPr/>
          </p:nvGrpSpPr>
          <p:grpSpPr>
            <a:xfrm>
              <a:off x="-32" y="1"/>
              <a:ext cx="9072626" cy="830997"/>
              <a:chOff x="-32" y="1"/>
              <a:chExt cx="9072626" cy="830997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32" y="19050"/>
                <a:ext cx="723900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10"/>
              <p:cNvSpPr txBox="1">
                <a:spLocks noChangeArrowheads="1"/>
              </p:cNvSpPr>
              <p:nvPr/>
            </p:nvSpPr>
            <p:spPr bwMode="auto">
              <a:xfrm>
                <a:off x="785786" y="1"/>
                <a:ext cx="828680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00467A"/>
                    </a:solidFill>
                  </a:rPr>
                  <a:t>Национальный исследовательский университет «МИЭТ</a:t>
                </a:r>
                <a:r>
                  <a:rPr lang="ru-RU" sz="2400" b="1" dirty="0" smtClean="0">
                    <a:solidFill>
                      <a:srgbClr val="00467A"/>
                    </a:solidFill>
                  </a:rPr>
                  <a:t>»</a:t>
                </a:r>
              </a:p>
              <a:p>
                <a:pPr algn="ctr"/>
                <a:r>
                  <a:rPr lang="ru-RU" sz="2400" b="1" dirty="0" smtClean="0">
                    <a:solidFill>
                      <a:srgbClr val="004D86"/>
                    </a:solidFill>
                    <a:cs typeface="Arial" charset="0"/>
                  </a:rPr>
                  <a:t>кафедра «Информационная безопасность»</a:t>
                </a:r>
                <a:endParaRPr lang="ru-RU" sz="2400" b="1" dirty="0">
                  <a:solidFill>
                    <a:srgbClr val="004D86"/>
                  </a:solidFill>
                </a:endParaRPr>
              </a:p>
            </p:txBody>
          </p:sp>
        </p:grpSp>
      </p:grpSp>
      <p:sp>
        <p:nvSpPr>
          <p:cNvPr id="10" name="Прямоугольник 9"/>
          <p:cNvSpPr/>
          <p:nvPr/>
        </p:nvSpPr>
        <p:spPr>
          <a:xfrm>
            <a:off x="0" y="105273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Матрица индикаторов достижения </a:t>
            </a:r>
            <a:r>
              <a:rPr lang="ru-RU" b="1" dirty="0" smtClean="0">
                <a:solidFill>
                  <a:schemeClr val="bg1"/>
                </a:solidFill>
              </a:rPr>
              <a:t>ПК по профилю № 3 «ТЗИ»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2" y="1525240"/>
          <a:ext cx="8856985" cy="4861560"/>
        </p:xfrm>
        <a:graphic>
          <a:graphicData uri="http://schemas.openxmlformats.org/drawingml/2006/table">
            <a:tbl>
              <a:tblPr/>
              <a:tblGrid>
                <a:gridCol w="1296146"/>
                <a:gridCol w="1008112"/>
                <a:gridCol w="4176464"/>
                <a:gridCol w="1447347"/>
                <a:gridCol w="928916"/>
              </a:tblGrid>
              <a:tr h="44598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и 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334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индикатора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78815" algn="l"/>
                        </a:tabLs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Индикаторы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достижения ПК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100" b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учебной  </a:t>
                      </a: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дисциплины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ПС, 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ОТФ, ТФ,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014">
                <a:tc rowSpan="6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 Способен проводить работы по установке, настройке, испытаниям и техническому обслуживанию средств защиты информации от утечки по техническим каналам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ПК-3.1.1.7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Технические описания и инструкции (руководства) по эксплуатации средств защиты  СВТ от утечки информации по техническим каналам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«Учебная практика», «Производственная практика»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ПК-3.1.1.8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Состав и содержание проектной документации на систему защиты выделенного помещения (в части защиты информации от утечки по техническим каналам)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«Комплексная защита объектов информатизации»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ПК-3.1.1.9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Состав и содержание проектной документации на систему защиты объекта информатизации (в части защиты информации от утечки по техническим каналам)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«Комплексная защита объектов информатизации»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В/01.6,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2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ПК-3.1.1.10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аттестации объектов информатизации и выделенных помещений на соответствие требованиям безопасности информации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информации», «Комплексная защита объектов информатизации»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В/01.6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ПК-3.1.1.11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Организацию и порядок технического обслуживания средств защиты информации от утечки по техническим каналам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В/02.6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ПК-3.1.1.12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устранения неисправностей и организации ремонта средств защиты информации от утечки по техническим каналам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«Техническая защита информации. Дополнительные главы»</a:t>
                      </a:r>
                      <a:endParaRPr lang="en-US" sz="110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06.034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60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А/01.5, А/02.5,  В/02.6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324" marR="13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751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2792</Words>
  <Application>Microsoft Office PowerPoint</Application>
  <PresentationFormat>Экран (4:3)</PresentationFormat>
  <Paragraphs>538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АА</dc:creator>
  <cp:lastModifiedBy>1</cp:lastModifiedBy>
  <cp:revision>90</cp:revision>
  <dcterms:created xsi:type="dcterms:W3CDTF">2013-09-03T09:21:18Z</dcterms:created>
  <dcterms:modified xsi:type="dcterms:W3CDTF">2018-09-12T17:19:56Z</dcterms:modified>
</cp:coreProperties>
</file>