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0" r:id="rId2"/>
    <p:sldId id="256" r:id="rId3"/>
    <p:sldId id="257" r:id="rId4"/>
    <p:sldId id="274" r:id="rId5"/>
    <p:sldId id="272" r:id="rId6"/>
    <p:sldId id="275" r:id="rId7"/>
    <p:sldId id="266" r:id="rId8"/>
    <p:sldId id="276" r:id="rId9"/>
    <p:sldId id="273" r:id="rId10"/>
    <p:sldId id="267" r:id="rId11"/>
    <p:sldId id="268" r:id="rId12"/>
    <p:sldId id="269" r:id="rId13"/>
    <p:sldId id="270" r:id="rId14"/>
    <p:sldId id="271" r:id="rId15"/>
    <p:sldId id="265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CCFF"/>
    <a:srgbClr val="ABFFAB"/>
    <a:srgbClr val="FFCCFF"/>
    <a:srgbClr val="FFFFC5"/>
    <a:srgbClr val="FFFF93"/>
    <a:srgbClr val="00FF00"/>
    <a:srgbClr val="C5FFC5"/>
    <a:srgbClr val="F1D8D7"/>
    <a:srgbClr val="FFE1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85" autoAdjust="0"/>
    <p:restoredTop sz="94660"/>
  </p:normalViewPr>
  <p:slideViewPr>
    <p:cSldViewPr>
      <p:cViewPr varScale="1">
        <p:scale>
          <a:sx n="155" d="100"/>
          <a:sy n="155" d="100"/>
        </p:scale>
        <p:origin x="-34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5B5F8-5B0A-491E-B6AC-26EF2D87726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4CD94-2398-4935-9B71-46DC50C31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3EDCC-083C-458B-A873-28BEEC893C9C}" type="datetimeFigureOut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58EBB-51C1-478A-B62F-DDB24D7EAD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94449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5F0E1-69BC-46B4-B41C-96C5F7CA913C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3476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58EBB-51C1-478A-B62F-DDB24D7EAD98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767C2-A54D-4FFD-AE9A-F456A40834D7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5D57-4B9F-49BF-BECD-78E021050847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18737-4C4F-44AA-85E8-9F6E621AC3C5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D7F92-2CB1-4F20-9BE5-8B2938AAF858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D8609-64CD-4696-BB28-795D2EC2EAE3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0556-30B3-432C-9144-D59465B412C2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5B2DE-9BA8-4678-A901-3D1B23CD7D27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67F7-F80A-4D7F-BDFC-4710B7FFDED2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CBD73-D35E-45A7-87D0-C4F13293C399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E89B5-8CC4-4863-A22B-5F4135D8B84F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3633-2BF6-4792-AA9F-3A58DF7FDE13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8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FA540-117A-43DC-AED0-BBCA8F1DB4C9}" type="datetime1">
              <a:rPr lang="ru-RU" smtClean="0"/>
              <a:pPr/>
              <a:t>13.09.2018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6C4D0-21EF-4730-B856-6804FBA93B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cfo@fstec.ru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hyperlink" Target="mailto:opo-cfo@fstec.r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4000504" y="160726"/>
            <a:ext cx="928689" cy="907267"/>
            <a:chOff x="3987" y="-2"/>
            <a:chExt cx="1145" cy="1482"/>
          </a:xfrm>
        </p:grpSpPr>
        <p:pic>
          <p:nvPicPr>
            <p:cNvPr id="9" name="Picture 3" descr="Орёл Серебрянны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87" y="-2"/>
              <a:ext cx="1145" cy="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290" y="740"/>
              <a:ext cx="476" cy="567"/>
            </a:xfrm>
            <a:custGeom>
              <a:avLst/>
              <a:gdLst>
                <a:gd name="T0" fmla="*/ 276 w 476"/>
                <a:gd name="T1" fmla="*/ 567 h 567"/>
                <a:gd name="T2" fmla="*/ 103 w 476"/>
                <a:gd name="T3" fmla="*/ 374 h 567"/>
                <a:gd name="T4" fmla="*/ 55 w 476"/>
                <a:gd name="T5" fmla="*/ 291 h 567"/>
                <a:gd name="T6" fmla="*/ 20 w 476"/>
                <a:gd name="T7" fmla="*/ 192 h 567"/>
                <a:gd name="T8" fmla="*/ 2 w 476"/>
                <a:gd name="T9" fmla="*/ 0 h 567"/>
                <a:gd name="T10" fmla="*/ 476 w 476"/>
                <a:gd name="T11" fmla="*/ 18 h 567"/>
                <a:gd name="T12" fmla="*/ 12 w 476"/>
                <a:gd name="T13" fmla="*/ 10 h 567"/>
                <a:gd name="T14" fmla="*/ 17 w 476"/>
                <a:gd name="T15" fmla="*/ 111 h 567"/>
                <a:gd name="T16" fmla="*/ 31 w 476"/>
                <a:gd name="T17" fmla="*/ 197 h 567"/>
                <a:gd name="T18" fmla="*/ 74 w 476"/>
                <a:gd name="T19" fmla="*/ 306 h 567"/>
                <a:gd name="T20" fmla="*/ 126 w 476"/>
                <a:gd name="T21" fmla="*/ 392 h 567"/>
                <a:gd name="T22" fmla="*/ 182 w 476"/>
                <a:gd name="T23" fmla="*/ 470 h 567"/>
                <a:gd name="T24" fmla="*/ 256 w 476"/>
                <a:gd name="T25" fmla="*/ 543 h 567"/>
                <a:gd name="T26" fmla="*/ 277 w 476"/>
                <a:gd name="T27" fmla="*/ 558 h 567"/>
                <a:gd name="T28" fmla="*/ 276 w 476"/>
                <a:gd name="T29" fmla="*/ 567 h 5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6"/>
                <a:gd name="T46" fmla="*/ 0 h 567"/>
                <a:gd name="T47" fmla="*/ 476 w 476"/>
                <a:gd name="T48" fmla="*/ 567 h 5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6" h="567">
                  <a:moveTo>
                    <a:pt x="276" y="567"/>
                  </a:moveTo>
                  <a:cubicBezTo>
                    <a:pt x="209" y="526"/>
                    <a:pt x="134" y="423"/>
                    <a:pt x="103" y="374"/>
                  </a:cubicBezTo>
                  <a:cubicBezTo>
                    <a:pt x="72" y="325"/>
                    <a:pt x="63" y="308"/>
                    <a:pt x="55" y="291"/>
                  </a:cubicBezTo>
                  <a:cubicBezTo>
                    <a:pt x="47" y="274"/>
                    <a:pt x="35" y="251"/>
                    <a:pt x="20" y="192"/>
                  </a:cubicBezTo>
                  <a:cubicBezTo>
                    <a:pt x="5" y="133"/>
                    <a:pt x="0" y="64"/>
                    <a:pt x="2" y="0"/>
                  </a:cubicBezTo>
                  <a:cubicBezTo>
                    <a:pt x="87" y="12"/>
                    <a:pt x="278" y="24"/>
                    <a:pt x="476" y="18"/>
                  </a:cubicBezTo>
                  <a:cubicBezTo>
                    <a:pt x="345" y="30"/>
                    <a:pt x="114" y="24"/>
                    <a:pt x="12" y="10"/>
                  </a:cubicBezTo>
                  <a:cubicBezTo>
                    <a:pt x="12" y="69"/>
                    <a:pt x="13" y="80"/>
                    <a:pt x="17" y="111"/>
                  </a:cubicBezTo>
                  <a:cubicBezTo>
                    <a:pt x="21" y="142"/>
                    <a:pt x="25" y="165"/>
                    <a:pt x="31" y="197"/>
                  </a:cubicBezTo>
                  <a:cubicBezTo>
                    <a:pt x="37" y="229"/>
                    <a:pt x="55" y="270"/>
                    <a:pt x="74" y="306"/>
                  </a:cubicBezTo>
                  <a:cubicBezTo>
                    <a:pt x="93" y="342"/>
                    <a:pt x="108" y="365"/>
                    <a:pt x="126" y="392"/>
                  </a:cubicBezTo>
                  <a:cubicBezTo>
                    <a:pt x="144" y="419"/>
                    <a:pt x="160" y="445"/>
                    <a:pt x="182" y="470"/>
                  </a:cubicBezTo>
                  <a:cubicBezTo>
                    <a:pt x="204" y="495"/>
                    <a:pt x="240" y="528"/>
                    <a:pt x="256" y="543"/>
                  </a:cubicBezTo>
                  <a:cubicBezTo>
                    <a:pt x="272" y="558"/>
                    <a:pt x="274" y="554"/>
                    <a:pt x="277" y="558"/>
                  </a:cubicBezTo>
                  <a:lnTo>
                    <a:pt x="276" y="56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latin typeface="Georgia" pitchFamily="18" charset="0"/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4138" y="607"/>
              <a:ext cx="547" cy="873"/>
            </a:xfrm>
            <a:custGeom>
              <a:avLst/>
              <a:gdLst>
                <a:gd name="T0" fmla="*/ 420 w 547"/>
                <a:gd name="T1" fmla="*/ 873 h 873"/>
                <a:gd name="T2" fmla="*/ 218 w 547"/>
                <a:gd name="T3" fmla="*/ 685 h 873"/>
                <a:gd name="T4" fmla="*/ 120 w 547"/>
                <a:gd name="T5" fmla="*/ 543 h 873"/>
                <a:gd name="T6" fmla="*/ 86 w 547"/>
                <a:gd name="T7" fmla="*/ 526 h 873"/>
                <a:gd name="T8" fmla="*/ 76 w 547"/>
                <a:gd name="T9" fmla="*/ 498 h 873"/>
                <a:gd name="T10" fmla="*/ 61 w 547"/>
                <a:gd name="T11" fmla="*/ 479 h 873"/>
                <a:gd name="T12" fmla="*/ 76 w 547"/>
                <a:gd name="T13" fmla="*/ 451 h 873"/>
                <a:gd name="T14" fmla="*/ 25 w 547"/>
                <a:gd name="T15" fmla="*/ 298 h 873"/>
                <a:gd name="T16" fmla="*/ 4 w 547"/>
                <a:gd name="T17" fmla="*/ 163 h 873"/>
                <a:gd name="T18" fmla="*/ 0 w 547"/>
                <a:gd name="T19" fmla="*/ 0 h 873"/>
                <a:gd name="T20" fmla="*/ 547 w 547"/>
                <a:gd name="T21" fmla="*/ 31 h 873"/>
                <a:gd name="T22" fmla="*/ 11 w 547"/>
                <a:gd name="T23" fmla="*/ 8 h 873"/>
                <a:gd name="T24" fmla="*/ 12 w 547"/>
                <a:gd name="T25" fmla="*/ 105 h 873"/>
                <a:gd name="T26" fmla="*/ 16 w 547"/>
                <a:gd name="T27" fmla="*/ 190 h 873"/>
                <a:gd name="T28" fmla="*/ 33 w 547"/>
                <a:gd name="T29" fmla="*/ 294 h 873"/>
                <a:gd name="T30" fmla="*/ 61 w 547"/>
                <a:gd name="T31" fmla="*/ 385 h 873"/>
                <a:gd name="T32" fmla="*/ 85 w 547"/>
                <a:gd name="T33" fmla="*/ 451 h 873"/>
                <a:gd name="T34" fmla="*/ 74 w 547"/>
                <a:gd name="T35" fmla="*/ 482 h 873"/>
                <a:gd name="T36" fmla="*/ 92 w 547"/>
                <a:gd name="T37" fmla="*/ 497 h 873"/>
                <a:gd name="T38" fmla="*/ 90 w 547"/>
                <a:gd name="T39" fmla="*/ 520 h 873"/>
                <a:gd name="T40" fmla="*/ 112 w 547"/>
                <a:gd name="T41" fmla="*/ 531 h 873"/>
                <a:gd name="T42" fmla="*/ 135 w 547"/>
                <a:gd name="T43" fmla="*/ 546 h 873"/>
                <a:gd name="T44" fmla="*/ 184 w 547"/>
                <a:gd name="T45" fmla="*/ 619 h 873"/>
                <a:gd name="T46" fmla="*/ 297 w 547"/>
                <a:gd name="T47" fmla="*/ 753 h 873"/>
                <a:gd name="T48" fmla="*/ 431 w 547"/>
                <a:gd name="T49" fmla="*/ 866 h 873"/>
                <a:gd name="T50" fmla="*/ 420 w 547"/>
                <a:gd name="T51" fmla="*/ 873 h 8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47"/>
                <a:gd name="T79" fmla="*/ 0 h 873"/>
                <a:gd name="T80" fmla="*/ 547 w 547"/>
                <a:gd name="T81" fmla="*/ 873 h 87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47" h="873">
                  <a:moveTo>
                    <a:pt x="420" y="873"/>
                  </a:moveTo>
                  <a:cubicBezTo>
                    <a:pt x="366" y="833"/>
                    <a:pt x="270" y="748"/>
                    <a:pt x="218" y="685"/>
                  </a:cubicBezTo>
                  <a:cubicBezTo>
                    <a:pt x="166" y="622"/>
                    <a:pt x="142" y="569"/>
                    <a:pt x="120" y="543"/>
                  </a:cubicBezTo>
                  <a:cubicBezTo>
                    <a:pt x="108" y="539"/>
                    <a:pt x="96" y="532"/>
                    <a:pt x="86" y="526"/>
                  </a:cubicBezTo>
                  <a:cubicBezTo>
                    <a:pt x="74" y="519"/>
                    <a:pt x="95" y="502"/>
                    <a:pt x="76" y="498"/>
                  </a:cubicBezTo>
                  <a:cubicBezTo>
                    <a:pt x="72" y="490"/>
                    <a:pt x="61" y="487"/>
                    <a:pt x="61" y="479"/>
                  </a:cubicBezTo>
                  <a:cubicBezTo>
                    <a:pt x="70" y="463"/>
                    <a:pt x="61" y="462"/>
                    <a:pt x="76" y="451"/>
                  </a:cubicBezTo>
                  <a:cubicBezTo>
                    <a:pt x="56" y="399"/>
                    <a:pt x="39" y="351"/>
                    <a:pt x="25" y="298"/>
                  </a:cubicBezTo>
                  <a:cubicBezTo>
                    <a:pt x="11" y="245"/>
                    <a:pt x="8" y="229"/>
                    <a:pt x="4" y="163"/>
                  </a:cubicBezTo>
                  <a:cubicBezTo>
                    <a:pt x="0" y="97"/>
                    <a:pt x="3" y="71"/>
                    <a:pt x="0" y="0"/>
                  </a:cubicBezTo>
                  <a:cubicBezTo>
                    <a:pt x="59" y="11"/>
                    <a:pt x="433" y="35"/>
                    <a:pt x="547" y="31"/>
                  </a:cubicBezTo>
                  <a:cubicBezTo>
                    <a:pt x="418" y="40"/>
                    <a:pt x="116" y="29"/>
                    <a:pt x="11" y="8"/>
                  </a:cubicBezTo>
                  <a:cubicBezTo>
                    <a:pt x="11" y="67"/>
                    <a:pt x="10" y="66"/>
                    <a:pt x="12" y="105"/>
                  </a:cubicBezTo>
                  <a:cubicBezTo>
                    <a:pt x="14" y="144"/>
                    <a:pt x="12" y="143"/>
                    <a:pt x="16" y="190"/>
                  </a:cubicBezTo>
                  <a:cubicBezTo>
                    <a:pt x="20" y="237"/>
                    <a:pt x="23" y="251"/>
                    <a:pt x="33" y="294"/>
                  </a:cubicBezTo>
                  <a:cubicBezTo>
                    <a:pt x="43" y="337"/>
                    <a:pt x="52" y="359"/>
                    <a:pt x="61" y="385"/>
                  </a:cubicBezTo>
                  <a:cubicBezTo>
                    <a:pt x="70" y="411"/>
                    <a:pt x="79" y="435"/>
                    <a:pt x="85" y="451"/>
                  </a:cubicBezTo>
                  <a:cubicBezTo>
                    <a:pt x="86" y="467"/>
                    <a:pt x="74" y="474"/>
                    <a:pt x="74" y="482"/>
                  </a:cubicBezTo>
                  <a:cubicBezTo>
                    <a:pt x="75" y="490"/>
                    <a:pt x="89" y="491"/>
                    <a:pt x="92" y="497"/>
                  </a:cubicBezTo>
                  <a:cubicBezTo>
                    <a:pt x="95" y="503"/>
                    <a:pt x="87" y="514"/>
                    <a:pt x="90" y="520"/>
                  </a:cubicBezTo>
                  <a:cubicBezTo>
                    <a:pt x="93" y="526"/>
                    <a:pt x="105" y="527"/>
                    <a:pt x="112" y="531"/>
                  </a:cubicBezTo>
                  <a:cubicBezTo>
                    <a:pt x="119" y="535"/>
                    <a:pt x="123" y="531"/>
                    <a:pt x="135" y="546"/>
                  </a:cubicBezTo>
                  <a:cubicBezTo>
                    <a:pt x="147" y="561"/>
                    <a:pt x="157" y="585"/>
                    <a:pt x="184" y="619"/>
                  </a:cubicBezTo>
                  <a:cubicBezTo>
                    <a:pt x="211" y="653"/>
                    <a:pt x="256" y="712"/>
                    <a:pt x="297" y="753"/>
                  </a:cubicBezTo>
                  <a:cubicBezTo>
                    <a:pt x="338" y="794"/>
                    <a:pt x="410" y="846"/>
                    <a:pt x="431" y="866"/>
                  </a:cubicBezTo>
                  <a:lnTo>
                    <a:pt x="420" y="87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latin typeface="Georgia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857620" y="3750477"/>
            <a:ext cx="4987104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НУРМАТОВ Андрей Владимирович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Управление ФСТЭК России по Центральному федеральному  округу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1178709"/>
            <a:ext cx="8501122" cy="22724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Особенности разработки, рассмотрения и согласования программ профессиональной переподготовки и повышения квалификации специалистов по информационной безопасности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07139"/>
            <a:ext cx="8613836" cy="80367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Согласованные ФСТЭК России и утвержденные образовательной организацией программы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размещены на официальном сайте ФСТЭК России (</a:t>
            </a:r>
            <a:r>
              <a:rPr lang="en-US" sz="1800" b="1" u="sng" dirty="0" smtClean="0">
                <a:solidFill>
                  <a:srgbClr val="FF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www.fstec.ru</a:t>
            </a:r>
            <a:r>
              <a:rPr lang="en-US" sz="1800" b="1" dirty="0" smtClean="0">
                <a:solidFill>
                  <a:srgbClr val="FF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)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айт фстэ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1" y="1017974"/>
            <a:ext cx="8623635" cy="37504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643966" y="4822047"/>
            <a:ext cx="357158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60718"/>
            <a:ext cx="8358246" cy="857238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На официальном сайте ФСТЭК России размещена Выписка из перечня примерных программ профессиональной переподготовки и повышения квалификации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айт фстэ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178709"/>
            <a:ext cx="8358246" cy="375049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43966" y="4822047"/>
            <a:ext cx="357222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60718"/>
            <a:ext cx="8429684" cy="535767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На официальном сайте ФСТЭК России опубликован Перечень организаций, осуществляющих образовательную деятельность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айт фстэк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857238"/>
            <a:ext cx="8429684" cy="38040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572528" y="4768469"/>
            <a:ext cx="357222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535767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Информационные сообщения ФСТЭК России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айт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728663"/>
            <a:ext cx="8429684" cy="36861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43966" y="4714890"/>
            <a:ext cx="357222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07139"/>
            <a:ext cx="8572560" cy="535767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Информационные сообщения ФСТЭК России</a:t>
            </a:r>
          </a:p>
          <a:p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айт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728663"/>
            <a:ext cx="8572560" cy="36861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01090" y="4768469"/>
            <a:ext cx="357222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1"/>
            <a:ext cx="914400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вопросам, связанным с разработкой профессиональных программ в области информационной безопасности, обращаться в Управление ФСТЭК России по Центральному федеральному округу: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ГЛАЗОВ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Андрей Валерьевич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(495)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334-14-80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НУРМАТОВ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Андрей Владимирович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(495) 334-73-17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cfo@fstec.ru</a:t>
            </a:r>
            <a:endParaRPr lang="en-US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opo-cfo@fstec.ru</a:t>
            </a:r>
            <a:endParaRPr lang="en-US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4000497" y="160718"/>
            <a:ext cx="928689" cy="907267"/>
            <a:chOff x="3987" y="-2"/>
            <a:chExt cx="1145" cy="1482"/>
          </a:xfrm>
        </p:grpSpPr>
        <p:pic>
          <p:nvPicPr>
            <p:cNvPr id="4" name="Picture 3" descr="Орёл Серебрянный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87" y="-2"/>
              <a:ext cx="1145" cy="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290" y="740"/>
              <a:ext cx="476" cy="567"/>
            </a:xfrm>
            <a:custGeom>
              <a:avLst/>
              <a:gdLst>
                <a:gd name="T0" fmla="*/ 276 w 476"/>
                <a:gd name="T1" fmla="*/ 567 h 567"/>
                <a:gd name="T2" fmla="*/ 103 w 476"/>
                <a:gd name="T3" fmla="*/ 374 h 567"/>
                <a:gd name="T4" fmla="*/ 55 w 476"/>
                <a:gd name="T5" fmla="*/ 291 h 567"/>
                <a:gd name="T6" fmla="*/ 20 w 476"/>
                <a:gd name="T7" fmla="*/ 192 h 567"/>
                <a:gd name="T8" fmla="*/ 2 w 476"/>
                <a:gd name="T9" fmla="*/ 0 h 567"/>
                <a:gd name="T10" fmla="*/ 476 w 476"/>
                <a:gd name="T11" fmla="*/ 18 h 567"/>
                <a:gd name="T12" fmla="*/ 12 w 476"/>
                <a:gd name="T13" fmla="*/ 10 h 567"/>
                <a:gd name="T14" fmla="*/ 17 w 476"/>
                <a:gd name="T15" fmla="*/ 111 h 567"/>
                <a:gd name="T16" fmla="*/ 31 w 476"/>
                <a:gd name="T17" fmla="*/ 197 h 567"/>
                <a:gd name="T18" fmla="*/ 74 w 476"/>
                <a:gd name="T19" fmla="*/ 306 h 567"/>
                <a:gd name="T20" fmla="*/ 126 w 476"/>
                <a:gd name="T21" fmla="*/ 392 h 567"/>
                <a:gd name="T22" fmla="*/ 182 w 476"/>
                <a:gd name="T23" fmla="*/ 470 h 567"/>
                <a:gd name="T24" fmla="*/ 256 w 476"/>
                <a:gd name="T25" fmla="*/ 543 h 567"/>
                <a:gd name="T26" fmla="*/ 277 w 476"/>
                <a:gd name="T27" fmla="*/ 558 h 567"/>
                <a:gd name="T28" fmla="*/ 276 w 476"/>
                <a:gd name="T29" fmla="*/ 567 h 5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6"/>
                <a:gd name="T46" fmla="*/ 0 h 567"/>
                <a:gd name="T47" fmla="*/ 476 w 476"/>
                <a:gd name="T48" fmla="*/ 567 h 5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6" h="567">
                  <a:moveTo>
                    <a:pt x="276" y="567"/>
                  </a:moveTo>
                  <a:cubicBezTo>
                    <a:pt x="209" y="526"/>
                    <a:pt x="134" y="423"/>
                    <a:pt x="103" y="374"/>
                  </a:cubicBezTo>
                  <a:cubicBezTo>
                    <a:pt x="72" y="325"/>
                    <a:pt x="63" y="308"/>
                    <a:pt x="55" y="291"/>
                  </a:cubicBezTo>
                  <a:cubicBezTo>
                    <a:pt x="47" y="274"/>
                    <a:pt x="35" y="251"/>
                    <a:pt x="20" y="192"/>
                  </a:cubicBezTo>
                  <a:cubicBezTo>
                    <a:pt x="5" y="133"/>
                    <a:pt x="0" y="64"/>
                    <a:pt x="2" y="0"/>
                  </a:cubicBezTo>
                  <a:cubicBezTo>
                    <a:pt x="87" y="12"/>
                    <a:pt x="278" y="24"/>
                    <a:pt x="476" y="18"/>
                  </a:cubicBezTo>
                  <a:cubicBezTo>
                    <a:pt x="345" y="30"/>
                    <a:pt x="114" y="24"/>
                    <a:pt x="12" y="10"/>
                  </a:cubicBezTo>
                  <a:cubicBezTo>
                    <a:pt x="12" y="69"/>
                    <a:pt x="13" y="80"/>
                    <a:pt x="17" y="111"/>
                  </a:cubicBezTo>
                  <a:cubicBezTo>
                    <a:pt x="21" y="142"/>
                    <a:pt x="25" y="165"/>
                    <a:pt x="31" y="197"/>
                  </a:cubicBezTo>
                  <a:cubicBezTo>
                    <a:pt x="37" y="229"/>
                    <a:pt x="55" y="270"/>
                    <a:pt x="74" y="306"/>
                  </a:cubicBezTo>
                  <a:cubicBezTo>
                    <a:pt x="93" y="342"/>
                    <a:pt x="108" y="365"/>
                    <a:pt x="126" y="392"/>
                  </a:cubicBezTo>
                  <a:cubicBezTo>
                    <a:pt x="144" y="419"/>
                    <a:pt x="160" y="445"/>
                    <a:pt x="182" y="470"/>
                  </a:cubicBezTo>
                  <a:cubicBezTo>
                    <a:pt x="204" y="495"/>
                    <a:pt x="240" y="528"/>
                    <a:pt x="256" y="543"/>
                  </a:cubicBezTo>
                  <a:cubicBezTo>
                    <a:pt x="272" y="558"/>
                    <a:pt x="274" y="554"/>
                    <a:pt x="277" y="558"/>
                  </a:cubicBezTo>
                  <a:lnTo>
                    <a:pt x="276" y="56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latin typeface="Georgia" pitchFamily="18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138" y="607"/>
              <a:ext cx="547" cy="873"/>
            </a:xfrm>
            <a:custGeom>
              <a:avLst/>
              <a:gdLst>
                <a:gd name="T0" fmla="*/ 420 w 547"/>
                <a:gd name="T1" fmla="*/ 873 h 873"/>
                <a:gd name="T2" fmla="*/ 218 w 547"/>
                <a:gd name="T3" fmla="*/ 685 h 873"/>
                <a:gd name="T4" fmla="*/ 120 w 547"/>
                <a:gd name="T5" fmla="*/ 543 h 873"/>
                <a:gd name="T6" fmla="*/ 86 w 547"/>
                <a:gd name="T7" fmla="*/ 526 h 873"/>
                <a:gd name="T8" fmla="*/ 76 w 547"/>
                <a:gd name="T9" fmla="*/ 498 h 873"/>
                <a:gd name="T10" fmla="*/ 61 w 547"/>
                <a:gd name="T11" fmla="*/ 479 h 873"/>
                <a:gd name="T12" fmla="*/ 76 w 547"/>
                <a:gd name="T13" fmla="*/ 451 h 873"/>
                <a:gd name="T14" fmla="*/ 25 w 547"/>
                <a:gd name="T15" fmla="*/ 298 h 873"/>
                <a:gd name="T16" fmla="*/ 4 w 547"/>
                <a:gd name="T17" fmla="*/ 163 h 873"/>
                <a:gd name="T18" fmla="*/ 0 w 547"/>
                <a:gd name="T19" fmla="*/ 0 h 873"/>
                <a:gd name="T20" fmla="*/ 547 w 547"/>
                <a:gd name="T21" fmla="*/ 31 h 873"/>
                <a:gd name="T22" fmla="*/ 11 w 547"/>
                <a:gd name="T23" fmla="*/ 8 h 873"/>
                <a:gd name="T24" fmla="*/ 12 w 547"/>
                <a:gd name="T25" fmla="*/ 105 h 873"/>
                <a:gd name="T26" fmla="*/ 16 w 547"/>
                <a:gd name="T27" fmla="*/ 190 h 873"/>
                <a:gd name="T28" fmla="*/ 33 w 547"/>
                <a:gd name="T29" fmla="*/ 294 h 873"/>
                <a:gd name="T30" fmla="*/ 61 w 547"/>
                <a:gd name="T31" fmla="*/ 385 h 873"/>
                <a:gd name="T32" fmla="*/ 85 w 547"/>
                <a:gd name="T33" fmla="*/ 451 h 873"/>
                <a:gd name="T34" fmla="*/ 74 w 547"/>
                <a:gd name="T35" fmla="*/ 482 h 873"/>
                <a:gd name="T36" fmla="*/ 92 w 547"/>
                <a:gd name="T37" fmla="*/ 497 h 873"/>
                <a:gd name="T38" fmla="*/ 90 w 547"/>
                <a:gd name="T39" fmla="*/ 520 h 873"/>
                <a:gd name="T40" fmla="*/ 112 w 547"/>
                <a:gd name="T41" fmla="*/ 531 h 873"/>
                <a:gd name="T42" fmla="*/ 135 w 547"/>
                <a:gd name="T43" fmla="*/ 546 h 873"/>
                <a:gd name="T44" fmla="*/ 184 w 547"/>
                <a:gd name="T45" fmla="*/ 619 h 873"/>
                <a:gd name="T46" fmla="*/ 297 w 547"/>
                <a:gd name="T47" fmla="*/ 753 h 873"/>
                <a:gd name="T48" fmla="*/ 431 w 547"/>
                <a:gd name="T49" fmla="*/ 866 h 873"/>
                <a:gd name="T50" fmla="*/ 420 w 547"/>
                <a:gd name="T51" fmla="*/ 873 h 8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47"/>
                <a:gd name="T79" fmla="*/ 0 h 873"/>
                <a:gd name="T80" fmla="*/ 547 w 547"/>
                <a:gd name="T81" fmla="*/ 873 h 87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47" h="873">
                  <a:moveTo>
                    <a:pt x="420" y="873"/>
                  </a:moveTo>
                  <a:cubicBezTo>
                    <a:pt x="366" y="833"/>
                    <a:pt x="270" y="748"/>
                    <a:pt x="218" y="685"/>
                  </a:cubicBezTo>
                  <a:cubicBezTo>
                    <a:pt x="166" y="622"/>
                    <a:pt x="142" y="569"/>
                    <a:pt x="120" y="543"/>
                  </a:cubicBezTo>
                  <a:cubicBezTo>
                    <a:pt x="108" y="539"/>
                    <a:pt x="96" y="532"/>
                    <a:pt x="86" y="526"/>
                  </a:cubicBezTo>
                  <a:cubicBezTo>
                    <a:pt x="74" y="519"/>
                    <a:pt x="95" y="502"/>
                    <a:pt x="76" y="498"/>
                  </a:cubicBezTo>
                  <a:cubicBezTo>
                    <a:pt x="72" y="490"/>
                    <a:pt x="61" y="487"/>
                    <a:pt x="61" y="479"/>
                  </a:cubicBezTo>
                  <a:cubicBezTo>
                    <a:pt x="70" y="463"/>
                    <a:pt x="61" y="462"/>
                    <a:pt x="76" y="451"/>
                  </a:cubicBezTo>
                  <a:cubicBezTo>
                    <a:pt x="56" y="399"/>
                    <a:pt x="39" y="351"/>
                    <a:pt x="25" y="298"/>
                  </a:cubicBezTo>
                  <a:cubicBezTo>
                    <a:pt x="11" y="245"/>
                    <a:pt x="8" y="229"/>
                    <a:pt x="4" y="163"/>
                  </a:cubicBezTo>
                  <a:cubicBezTo>
                    <a:pt x="0" y="97"/>
                    <a:pt x="3" y="71"/>
                    <a:pt x="0" y="0"/>
                  </a:cubicBezTo>
                  <a:cubicBezTo>
                    <a:pt x="59" y="11"/>
                    <a:pt x="433" y="35"/>
                    <a:pt x="547" y="31"/>
                  </a:cubicBezTo>
                  <a:cubicBezTo>
                    <a:pt x="418" y="40"/>
                    <a:pt x="116" y="29"/>
                    <a:pt x="11" y="8"/>
                  </a:cubicBezTo>
                  <a:cubicBezTo>
                    <a:pt x="11" y="67"/>
                    <a:pt x="10" y="66"/>
                    <a:pt x="12" y="105"/>
                  </a:cubicBezTo>
                  <a:cubicBezTo>
                    <a:pt x="14" y="144"/>
                    <a:pt x="12" y="143"/>
                    <a:pt x="16" y="190"/>
                  </a:cubicBezTo>
                  <a:cubicBezTo>
                    <a:pt x="20" y="237"/>
                    <a:pt x="23" y="251"/>
                    <a:pt x="33" y="294"/>
                  </a:cubicBezTo>
                  <a:cubicBezTo>
                    <a:pt x="43" y="337"/>
                    <a:pt x="52" y="359"/>
                    <a:pt x="61" y="385"/>
                  </a:cubicBezTo>
                  <a:cubicBezTo>
                    <a:pt x="70" y="411"/>
                    <a:pt x="79" y="435"/>
                    <a:pt x="85" y="451"/>
                  </a:cubicBezTo>
                  <a:cubicBezTo>
                    <a:pt x="86" y="467"/>
                    <a:pt x="74" y="474"/>
                    <a:pt x="74" y="482"/>
                  </a:cubicBezTo>
                  <a:cubicBezTo>
                    <a:pt x="75" y="490"/>
                    <a:pt x="89" y="491"/>
                    <a:pt x="92" y="497"/>
                  </a:cubicBezTo>
                  <a:cubicBezTo>
                    <a:pt x="95" y="503"/>
                    <a:pt x="87" y="514"/>
                    <a:pt x="90" y="520"/>
                  </a:cubicBezTo>
                  <a:cubicBezTo>
                    <a:pt x="93" y="526"/>
                    <a:pt x="105" y="527"/>
                    <a:pt x="112" y="531"/>
                  </a:cubicBezTo>
                  <a:cubicBezTo>
                    <a:pt x="119" y="535"/>
                    <a:pt x="123" y="531"/>
                    <a:pt x="135" y="546"/>
                  </a:cubicBezTo>
                  <a:cubicBezTo>
                    <a:pt x="147" y="561"/>
                    <a:pt x="157" y="585"/>
                    <a:pt x="184" y="619"/>
                  </a:cubicBezTo>
                  <a:cubicBezTo>
                    <a:pt x="211" y="653"/>
                    <a:pt x="256" y="712"/>
                    <a:pt x="297" y="753"/>
                  </a:cubicBezTo>
                  <a:cubicBezTo>
                    <a:pt x="338" y="794"/>
                    <a:pt x="410" y="846"/>
                    <a:pt x="431" y="866"/>
                  </a:cubicBezTo>
                  <a:lnTo>
                    <a:pt x="420" y="87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latin typeface="Georgia" pitchFamily="18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8643966" y="4714890"/>
            <a:ext cx="357222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8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24060" cy="637008"/>
          </a:xfr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Правовые основания разработки дополнительных профессиональных программ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028281"/>
            <a:ext cx="9144000" cy="1017992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R="50800" algn="ctr">
              <a:lnSpc>
                <a:spcPts val="2065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«Методические рекомендации по разработке программ профессиональной переподготовки и повышения квалификации специалистов, работающих в области обеспечения значимых объектов критической информационной инфраструктуры, противодействия иностранным техническим разведкам и технической защиты информации», утвержденные Директором ФСТЭК России 16 апреля 2018 г.</a:t>
            </a:r>
            <a:endParaRPr lang="ru-RU" sz="1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010290"/>
            <a:ext cx="9144000" cy="910835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Приказ Министерства образования и науки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России от 5 декабря 2013 г. № 1310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 утверждении Порядка разработки дополнительных профессиональных программ, содержащих сведения, составляющие государственную тайну, и дополнительных профессиональных программ в области информационной безопасности»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724406"/>
            <a:ext cx="9144000" cy="1178727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Постановление Правительства Российской Федерации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от 6 мая 2016 г. № 399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 организации повышения квалификации специалистов по защите информации и должностных лиц, ответственных за организацию защиты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информации в органах государственной власти, органах местного самоуправления, организациях с государственным участием и организациях оборонно-промышленного комплекса»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0" y="4071948"/>
            <a:ext cx="9144000" cy="9644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 ФСТЭК России от 31 мая 2018 г.  № 240/11/2426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«О внесении изменений в примерные программы профессиональной переподготовки и повышения квалификации специалистов, работающих в области технической защиты информации»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43966" y="4768469"/>
            <a:ext cx="285784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4292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положения Порядка разработки дополнительных профессиональных программ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017974"/>
            <a:ext cx="9144000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В соответствии с пунктом 18 Порядка: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программы профессиональной переподготовки в области информационной безопасности утверждаются образовательной организацией по согласованию с федеральным органом исполнительной власти, уполномоченным в области противодействия техническим разведкам и технической защиты информации и (или) федеральным органом исполнительной власти в области обеспечения безопасности в соответствии с их компетенцией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3075806"/>
            <a:ext cx="914400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В соответствии с пунктом 2 Порядка: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принятие решения о направлении в ФСТЭК России на рассмотрение и согласование проектов программ повышения квалификации специалистов, работающих в области обеспечения безопасности значимых объектов критической информационной инфраструктуры, противодействия иностранным техническим разведкам и технической защиты информации, остается за образовательной организацией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15404" y="4768469"/>
            <a:ext cx="285784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29652" y="4767264"/>
            <a:ext cx="285752" cy="21551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fld id="{B976C4D0-21EF-4730-B856-6804FBA93BF6}" type="slidenum">
              <a:rPr lang="ru-RU" smtClean="0">
                <a:solidFill>
                  <a:schemeClr val="tx1"/>
                </a:solidFill>
              </a:rPr>
              <a:pPr/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160718"/>
            <a:ext cx="864399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Принятие решения на разработку программы образовательной организацией и направлении ее на рассмотрение в Управление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500180"/>
            <a:ext cx="8643998" cy="2518190"/>
          </a:xfrm>
          <a:prstGeom prst="rect">
            <a:avLst/>
          </a:prstGeom>
          <a:gradFill>
            <a:gsLst>
              <a:gs pos="0">
                <a:srgbClr val="66FFFF"/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Проекты программ профессиональной переподготовки и повышения квалификации специалистов, работающих в области обеспечения безопасности значимых объектов критической информационной инфраструктуры, противодействия иностранным техническим разведкам и технической защиты информации, разрабатываются образовательной организацией в инициативном порядке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688" y="1500180"/>
            <a:ext cx="8501154" cy="241103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ФСТЭК России принимает к рассмотрению и согласованию только проекты программ профессиональной переподготовки и повышения квалификации, относящиеся к области обеспечения безопасности значимых объектов критической информационной инфраструктуры, противодействия иностранным техническим разведкам и технической защиты информации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321453"/>
            <a:ext cx="850112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Полномочия ФСТЭК России по согласованию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учебных программ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15404" y="4929186"/>
            <a:ext cx="285784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3071802" y="3911212"/>
            <a:ext cx="3214710" cy="1125149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ea typeface="Courier New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ФАУ «ГНИИИ ПТЗИ 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ФСТЭК России»,</a:t>
            </a:r>
            <a:b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 г. Воронеж </a:t>
            </a:r>
          </a:p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(проведение экспертизы)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29652" y="4767263"/>
            <a:ext cx="285752" cy="21552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fld id="{B976C4D0-21EF-4730-B856-6804FBA93BF6}" type="slidenum">
              <a:rPr lang="ru-RU" smtClean="0">
                <a:solidFill>
                  <a:schemeClr val="tx1"/>
                </a:solidFill>
              </a:rPr>
              <a:pPr/>
              <a:t>6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428992" y="2143122"/>
            <a:ext cx="2643206" cy="12751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Управление ФСТЭК России по Центральному федеральному округу</a:t>
            </a:r>
          </a:p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(рассмотрение)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000760" y="1285866"/>
            <a:ext cx="3000396" cy="1178727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ea typeface="Courier New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ФСТЭК России</a:t>
            </a:r>
          </a:p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(согласование)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 noGrp="1"/>
          </p:cNvSpPr>
          <p:nvPr>
            <p:ph type="title"/>
          </p:nvPr>
        </p:nvSpPr>
        <p:spPr>
          <a:xfrm>
            <a:off x="285720" y="321453"/>
            <a:ext cx="8572560" cy="6429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ts val="2100"/>
              </a:lnSpc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Порядок согласования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проектов дополнительных профессиональных программ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42844" y="1339444"/>
            <a:ext cx="3429024" cy="1168007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ourier New"/>
                <a:cs typeface="Times New Roman" pitchFamily="18" charset="0"/>
              </a:rPr>
              <a:t>Образовательная организация высылает проект Программы с сопроводительным письмом </a:t>
            </a:r>
          </a:p>
        </p:txBody>
      </p:sp>
      <p:sp>
        <p:nvSpPr>
          <p:cNvPr id="12" name="Двойная стрелка влево/вправо 11"/>
          <p:cNvSpPr/>
          <p:nvPr/>
        </p:nvSpPr>
        <p:spPr>
          <a:xfrm rot="2888567">
            <a:off x="3155225" y="2141486"/>
            <a:ext cx="464522" cy="484632"/>
          </a:xfrm>
          <a:prstGeom prst="left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Двойная стрелка влево/вправо 12"/>
          <p:cNvSpPr/>
          <p:nvPr/>
        </p:nvSpPr>
        <p:spPr>
          <a:xfrm rot="3254836">
            <a:off x="1567010" y="2930968"/>
            <a:ext cx="2026964" cy="813960"/>
          </a:xfrm>
          <a:prstGeom prst="left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взаимодействие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4500562" y="3429006"/>
            <a:ext cx="484632" cy="482207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8016372">
            <a:off x="5606035" y="2805785"/>
            <a:ext cx="1971776" cy="992447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представление на согласование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Выгнутая вверх стрелка 18"/>
          <p:cNvSpPr/>
          <p:nvPr/>
        </p:nvSpPr>
        <p:spPr>
          <a:xfrm rot="10800000">
            <a:off x="3000364" y="1660916"/>
            <a:ext cx="3286148" cy="548640"/>
          </a:xfrm>
          <a:prstGeom prst="curved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643306" y="1607337"/>
            <a:ext cx="2143140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714744" y="1607338"/>
            <a:ext cx="2143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направление на утверждение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785786" y="160717"/>
            <a:ext cx="7286676" cy="6965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9650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Сроки рассмотрения проектов дополнительных профессиональных программ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0" y="2063178"/>
            <a:ext cx="9144000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Рассмотрение (проведение экспертизы) </a:t>
            </a:r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содержательной части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проекта программы осуществляет подведомственное ФСТЭК России ФАУ «ГНИИИ ПТЗИ ФСТЭК России», г. Воронеж в течение 15 дней со дня поступления в Институт от Управления проекта программы и заключения</a:t>
            </a:r>
            <a:endParaRPr lang="ru-RU" sz="1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0800000" flipV="1">
            <a:off x="0" y="3030872"/>
            <a:ext cx="9144000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 наличии в проекте программы замечаний Институт организует взаимодействие с образовательной организацией - разработчиком проекта программы с целью устранения имеющихся замечаний в течение 30 дней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0" y="991608"/>
            <a:ext cx="9144000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Управление в течение 10 дней со дня поступления документов осуществляет подготовку заключения на предмет соответствия проекта программы </a:t>
            </a:r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структуре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программы, установленной пунктом 8 Порядка разработки дополнительных профессиональных программ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3964773"/>
            <a:ext cx="9144000" cy="9644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случае неустранения образовательной организацией - разработчиком проекта программы замечаний в указанные сроки проект программы Институтом возвращается образовательной организации без согласования с приложением заключения Института на проект программы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43966" y="4929186"/>
            <a:ext cx="285784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05978"/>
            <a:ext cx="8115328" cy="651260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недостатки при разработке учебных программ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00150"/>
            <a:ext cx="8329642" cy="356831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Слабое знание нормативных и методических источников при разработке дополнительных учебных программ (отсутствие нормативных и методических документов в образовательных организациях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(Автономная некоммерческая организация дополнительного профессионального образования «Современная научно-технологическая академия»), г. Москва;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Недопустимо направлять в управление для рассмотрения учебные программы уже утвержденные руководителями образовательными организациями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(Общество с ограниченной ответственностью «МД Глобал», г. Тула);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Представляются к рассмотрению учебные программы, не связанные с обучением специалистов в области компетенций ФСТЭК России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Образовательные организации представляют учебные программы, не входящие в Перечень примерных программ, официально размещенных на сайте ФСТЭК России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(Некоммерческое образовательное частное учреждение дополнительного профессионального образования центр повышения квалификации «Учебный центр «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ИнфоТеКС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», г. Москва);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Поступают для рассмотрения в адрес Управления учебные программы, на которых не проставляется ограничительные пометки «Для служебного пользования», хотя информация, содержащаяся в программах повышения квалификации и профессиональной переподготовки, относится к информации ограниченного доступа, не содержащей сведения, составляющие государственную тайну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(Общество с ограниченной ответственностью «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Сэйвит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Эдьюкейшн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», г. Воронеж).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C4D0-21EF-4730-B856-6804FBA93BF6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429652" y="4768469"/>
            <a:ext cx="285784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39444"/>
            <a:ext cx="8229600" cy="230387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Согласованные ФСТЭК России и утвержденные образовательной организацией программы профессиональной переподготовки и повышения квалификации вносятся ФСТЭК России в Перечень организаций, осуществляющих образовательную деятельность, имеющих дополнительные профессиональные программы в области информационной безопасности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034" y="321453"/>
            <a:ext cx="8215370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Перечень учреждений и организаций, опубликованных на сайте ФСТЭК России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01090" y="4714890"/>
            <a:ext cx="285784" cy="2143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3534</TotalTime>
  <Words>901</Words>
  <Application>Microsoft Office PowerPoint</Application>
  <PresentationFormat>Экран (16:9)</PresentationFormat>
  <Paragraphs>94</Paragraphs>
  <Slides>15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Порядок согласования проектов дополнительных профессиональных программ</vt:lpstr>
      <vt:lpstr>Слайд 7</vt:lpstr>
      <vt:lpstr>Основные недостатки при разработке учебных программ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ЗРУ</dc:creator>
  <cp:lastModifiedBy>Лектор</cp:lastModifiedBy>
  <cp:revision>209</cp:revision>
  <dcterms:created xsi:type="dcterms:W3CDTF">2017-06-12T06:23:41Z</dcterms:created>
  <dcterms:modified xsi:type="dcterms:W3CDTF">2018-09-13T05:13:36Z</dcterms:modified>
</cp:coreProperties>
</file>