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16"/>
  </p:notesMasterIdLst>
  <p:sldIdLst>
    <p:sldId id="613" r:id="rId2"/>
    <p:sldId id="640" r:id="rId3"/>
    <p:sldId id="641" r:id="rId4"/>
    <p:sldId id="642" r:id="rId5"/>
    <p:sldId id="636" r:id="rId6"/>
    <p:sldId id="637" r:id="rId7"/>
    <p:sldId id="638" r:id="rId8"/>
    <p:sldId id="631" r:id="rId9"/>
    <p:sldId id="632" r:id="rId10"/>
    <p:sldId id="623" r:id="rId11"/>
    <p:sldId id="626" r:id="rId12"/>
    <p:sldId id="624" r:id="rId13"/>
    <p:sldId id="643" r:id="rId14"/>
    <p:sldId id="614" r:id="rId15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00FF00"/>
    <a:srgbClr val="008000"/>
    <a:srgbClr val="993300"/>
    <a:srgbClr val="FF99CC"/>
    <a:srgbClr val="3333FF"/>
    <a:srgbClr val="FF99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86" autoAdjust="0"/>
    <p:restoredTop sz="93449" autoAdjust="0"/>
  </p:normalViewPr>
  <p:slideViewPr>
    <p:cSldViewPr>
      <p:cViewPr varScale="1">
        <p:scale>
          <a:sx n="64" d="100"/>
          <a:sy n="64" d="100"/>
        </p:scale>
        <p:origin x="-141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4" tIns="45697" rIns="91394" bIns="45697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4" tIns="45697" rIns="91394" bIns="45697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170CB04C-FE23-4760-AA54-4B3C01FD3B70}" type="datetimeFigureOut">
              <a:rPr lang="ru-RU"/>
              <a:pPr>
                <a:defRPr/>
              </a:pPr>
              <a:t>27.03.2015</a:t>
            </a:fld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14122"/>
            <a:ext cx="5435600" cy="4468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4" tIns="45697" rIns="91394" bIns="456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242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4" tIns="45697" rIns="91394" bIns="45697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242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4" tIns="45697" rIns="91394" bIns="45697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B158BAC9-E098-4632-9056-6DFCC1550E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5854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6 w 1722"/>
                <a:gd name="T1" fmla="*/ 63 h 66"/>
                <a:gd name="T2" fmla="*/ 1716 w 1722"/>
                <a:gd name="T3" fmla="*/ 57 h 66"/>
                <a:gd name="T4" fmla="*/ 0 w 1722"/>
                <a:gd name="T5" fmla="*/ 0 h 66"/>
                <a:gd name="T6" fmla="*/ 0 w 1722"/>
                <a:gd name="T7" fmla="*/ 45 h 66"/>
                <a:gd name="T8" fmla="*/ 1716 w 1722"/>
                <a:gd name="T9" fmla="*/ 63 h 66"/>
                <a:gd name="T10" fmla="*/ 1716 w 1722"/>
                <a:gd name="T11" fmla="*/ 63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2 w 975"/>
                <a:gd name="T1" fmla="*/ 48 h 101"/>
                <a:gd name="T2" fmla="*/ 972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2 w 975"/>
                <a:gd name="T9" fmla="*/ 48 h 101"/>
                <a:gd name="T10" fmla="*/ 972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5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5 w 2141"/>
                <a:gd name="T7" fmla="*/ 0 h 198"/>
                <a:gd name="T8" fmla="*/ 2135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3 w 2517"/>
                <a:gd name="T1" fmla="*/ 276 h 276"/>
                <a:gd name="T2" fmla="*/ 2508 w 2517"/>
                <a:gd name="T3" fmla="*/ 204 h 276"/>
                <a:gd name="T4" fmla="*/ 2251 w 2517"/>
                <a:gd name="T5" fmla="*/ 0 h 276"/>
                <a:gd name="T6" fmla="*/ 0 w 2517"/>
                <a:gd name="T7" fmla="*/ 276 h 276"/>
                <a:gd name="T8" fmla="*/ 2173 w 2517"/>
                <a:gd name="T9" fmla="*/ 276 h 276"/>
                <a:gd name="T10" fmla="*/ 2173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6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6 w 729"/>
                <a:gd name="T7" fmla="*/ 240 h 240"/>
                <a:gd name="T8" fmla="*/ 726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6 w 729"/>
                <a:gd name="T1" fmla="*/ 318 h 318"/>
                <a:gd name="T2" fmla="*/ 726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6 w 729"/>
                <a:gd name="T9" fmla="*/ 318 h 318"/>
                <a:gd name="T10" fmla="*/ 726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9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</p:grpSp>
      <p:sp>
        <p:nvSpPr>
          <p:cNvPr id="33834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3835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214BB-BB4A-4F6D-9C68-64CB7C3C6AA7}" type="datetime1">
              <a:rPr lang="ru-RU"/>
              <a:pPr>
                <a:defRPr/>
              </a:pPr>
              <a:t>27.03.2015</a:t>
            </a:fld>
            <a:endParaRPr lang="ru-RU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F3FF4-830A-459A-9889-C5873D31D8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210EEA-B4D9-48BA-A59E-4BDD817FDD99}" type="datetime1">
              <a:rPr lang="ru-RU"/>
              <a:pPr>
                <a:defRPr/>
              </a:pPr>
              <a:t>27.03.2015</a:t>
            </a:fld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1735D7-C02F-472F-A327-C97AFA1BC0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182B18-AA70-41ED-91E8-3E3C093806C0}" type="datetime1">
              <a:rPr lang="ru-RU"/>
              <a:pPr>
                <a:defRPr/>
              </a:pPr>
              <a:t>27.03.2015</a:t>
            </a:fld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C1D723-BB9A-4B2B-962D-252144CCAF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27E5C-7CA9-449D-826C-1C54293F9BFE}" type="datetime1">
              <a:rPr lang="ru-RU"/>
              <a:pPr>
                <a:defRPr/>
              </a:pPr>
              <a:t>27.03.2015</a:t>
            </a:fld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BA3172-64A0-4334-B916-6901FD5111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3F8638-91DF-4B44-A89F-9AF59AD58089}" type="datetime1">
              <a:rPr lang="ru-RU"/>
              <a:pPr>
                <a:defRPr/>
              </a:pPr>
              <a:t>27.03.2015</a:t>
            </a:fld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58BFBB-3502-4C4E-A44F-8D68FB3331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71E65-A9DF-40A8-B5A8-8B0C1F940836}" type="datetime1">
              <a:rPr lang="ru-RU"/>
              <a:pPr>
                <a:defRPr/>
              </a:pPr>
              <a:t>27.03.2015</a:t>
            </a:fld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6EE13-7E49-4C94-8EAD-C698687230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771EA2-160E-49E9-8FFB-A107F52AE8E4}" type="datetime1">
              <a:rPr lang="ru-RU"/>
              <a:pPr>
                <a:defRPr/>
              </a:pPr>
              <a:t>27.03.2015</a:t>
            </a:fld>
            <a:endParaRPr lang="ru-RU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A054E4-2CC5-4428-8087-B6227DED9B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1ED31-CBFF-44F7-9A0B-3E6AB7B6734B}" type="datetime1">
              <a:rPr lang="ru-RU"/>
              <a:pPr>
                <a:defRPr/>
              </a:pPr>
              <a:t>27.03.2015</a:t>
            </a:fld>
            <a:endParaRPr lang="ru-RU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D3EF9-A5CF-4828-9999-D71485821D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BED11-BA4A-4773-B4D5-99FF692B6C43}" type="datetime1">
              <a:rPr lang="ru-RU"/>
              <a:pPr>
                <a:defRPr/>
              </a:pPr>
              <a:t>27.03.2015</a:t>
            </a:fld>
            <a:endParaRPr lang="ru-RU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AF3AF2-10C1-4BDC-9314-76CFE5DE51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8E3E52-1ADF-4033-A43C-571C5280D27E}" type="datetime1">
              <a:rPr lang="ru-RU"/>
              <a:pPr>
                <a:defRPr/>
              </a:pPr>
              <a:t>27.03.2015</a:t>
            </a:fld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3BEE3D-8CD2-47D2-B446-95B6AAF95F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16F9F7-2252-43DA-8F6F-21DBB6338FF9}" type="datetime1">
              <a:rPr lang="ru-RU"/>
              <a:pPr>
                <a:defRPr/>
              </a:pPr>
              <a:t>27.03.2015</a:t>
            </a:fld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8FF815-246E-4E88-923F-01BA3920A0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32771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32772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32773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35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6 w 1722"/>
                <a:gd name="T1" fmla="*/ 63 h 66"/>
                <a:gd name="T2" fmla="*/ 1716 w 1722"/>
                <a:gd name="T3" fmla="*/ 57 h 66"/>
                <a:gd name="T4" fmla="*/ 0 w 1722"/>
                <a:gd name="T5" fmla="*/ 0 h 66"/>
                <a:gd name="T6" fmla="*/ 0 w 1722"/>
                <a:gd name="T7" fmla="*/ 45 h 66"/>
                <a:gd name="T8" fmla="*/ 1716 w 1722"/>
                <a:gd name="T9" fmla="*/ 63 h 66"/>
                <a:gd name="T10" fmla="*/ 1716 w 1722"/>
                <a:gd name="T11" fmla="*/ 63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775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37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2 w 975"/>
                <a:gd name="T1" fmla="*/ 48 h 101"/>
                <a:gd name="T2" fmla="*/ 972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2 w 975"/>
                <a:gd name="T9" fmla="*/ 48 h 101"/>
                <a:gd name="T10" fmla="*/ 972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8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5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5 w 2141"/>
                <a:gd name="T7" fmla="*/ 0 h 198"/>
                <a:gd name="T8" fmla="*/ 2135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778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40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73 w 2517"/>
                <a:gd name="T1" fmla="*/ 276 h 276"/>
                <a:gd name="T2" fmla="*/ 2508 w 2517"/>
                <a:gd name="T3" fmla="*/ 204 h 276"/>
                <a:gd name="T4" fmla="*/ 2251 w 2517"/>
                <a:gd name="T5" fmla="*/ 0 h 276"/>
                <a:gd name="T6" fmla="*/ 0 w 2517"/>
                <a:gd name="T7" fmla="*/ 276 h 276"/>
                <a:gd name="T8" fmla="*/ 2173 w 2517"/>
                <a:gd name="T9" fmla="*/ 276 h 276"/>
                <a:gd name="T10" fmla="*/ 2173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780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42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6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6 w 729"/>
                <a:gd name="T7" fmla="*/ 240 h 240"/>
                <a:gd name="T8" fmla="*/ 726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782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44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6 w 729"/>
                <a:gd name="T1" fmla="*/ 318 h 318"/>
                <a:gd name="T2" fmla="*/ 726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6 w 729"/>
                <a:gd name="T9" fmla="*/ 318 h 318"/>
                <a:gd name="T10" fmla="*/ 726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784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32785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32786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48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788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50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790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32791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32792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54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794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32795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57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9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797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59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799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32800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32801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32802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32803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32804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32805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32806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grpSp>
          <p:nvGrpSpPr>
            <p:cNvPr id="17452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32808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32809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</p:grpSp>
      <p:sp>
        <p:nvSpPr>
          <p:cNvPr id="32810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2811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2812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ACF18313-72E8-498A-A20B-C03CFC4430C6}" type="datetime1">
              <a:rPr lang="ru-RU"/>
              <a:pPr>
                <a:defRPr/>
              </a:pPr>
              <a:t>27.03.2015</a:t>
            </a:fld>
            <a:endParaRPr lang="ru-RU"/>
          </a:p>
        </p:txBody>
      </p:sp>
      <p:sp>
        <p:nvSpPr>
          <p:cNvPr id="32813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814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EE7141A0-36D2-4615-825A-3D625274AD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5" r:id="rId1"/>
    <p:sldLayoutId id="2147483664" r:id="rId2"/>
    <p:sldLayoutId id="2147483663" r:id="rId3"/>
    <p:sldLayoutId id="2147483662" r:id="rId4"/>
    <p:sldLayoutId id="2147483661" r:id="rId5"/>
    <p:sldLayoutId id="2147483660" r:id="rId6"/>
    <p:sldLayoutId id="2147483659" r:id="rId7"/>
    <p:sldLayoutId id="2147483658" r:id="rId8"/>
    <p:sldLayoutId id="2147483657" r:id="rId9"/>
    <p:sldLayoutId id="2147483656" r:id="rId10"/>
    <p:sldLayoutId id="2147483655" r:id="rId11"/>
  </p:sldLayoutIdLst>
  <p:transition spd="slow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6"/>
          <p:cNvSpPr txBox="1">
            <a:spLocks noGrp="1" noChangeArrowheads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CEFD532B-6D6E-4BA6-87BD-BFE8CE5D5381}" type="slidenum">
              <a:rPr lang="ru-RU" sz="1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pPr algn="r">
                <a:defRPr/>
              </a:pPr>
              <a:t>1</a:t>
            </a:fld>
            <a:endParaRPr lang="ru-RU" sz="120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4338" name="Rectangle 4"/>
          <p:cNvSpPr>
            <a:spLocks noChangeArrowheads="1"/>
          </p:cNvSpPr>
          <p:nvPr/>
        </p:nvSpPr>
        <p:spPr bwMode="auto">
          <a:xfrm>
            <a:off x="539750" y="1454150"/>
            <a:ext cx="828040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3200" b="1" i="1">
                <a:solidFill>
                  <a:srgbClr val="FFFF00"/>
                </a:solidFill>
              </a:rPr>
              <a:t>«Современное состояние </a:t>
            </a:r>
          </a:p>
          <a:p>
            <a:pPr algn="ctr" eaLnBrk="0" hangingPunct="0"/>
            <a:r>
              <a:rPr lang="ru-RU" sz="3200" b="1" i="1">
                <a:solidFill>
                  <a:srgbClr val="FFFF00"/>
                </a:solidFill>
              </a:rPr>
              <a:t>системы подготовки специалистов </a:t>
            </a:r>
          </a:p>
          <a:p>
            <a:pPr algn="ctr" eaLnBrk="0" hangingPunct="0"/>
            <a:r>
              <a:rPr lang="ru-RU" sz="3200" b="1" i="1">
                <a:solidFill>
                  <a:srgbClr val="FFFF00"/>
                </a:solidFill>
              </a:rPr>
              <a:t>в области информационной безопасности»</a:t>
            </a:r>
          </a:p>
        </p:txBody>
      </p:sp>
      <p:sp>
        <p:nvSpPr>
          <p:cNvPr id="14339" name="Подзаголовок 2"/>
          <p:cNvSpPr txBox="1">
            <a:spLocks/>
          </p:cNvSpPr>
          <p:nvPr/>
        </p:nvSpPr>
        <p:spPr bwMode="auto">
          <a:xfrm>
            <a:off x="644525" y="4333875"/>
            <a:ext cx="785495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>
              <a:buFont typeface="Wingdings" pitchFamily="2" charset="2"/>
              <a:buNone/>
            </a:pPr>
            <a:r>
              <a:rPr lang="ru-RU" sz="2000" b="1" i="1" dirty="0"/>
              <a:t>Заместитель Председателя Совета УМО </a:t>
            </a:r>
          </a:p>
          <a:p>
            <a:pPr>
              <a:buFont typeface="Wingdings" pitchFamily="2" charset="2"/>
              <a:buNone/>
            </a:pPr>
            <a:r>
              <a:rPr lang="ru-RU" sz="2000" b="1" i="1" dirty="0"/>
              <a:t>по образованию в области </a:t>
            </a:r>
          </a:p>
          <a:p>
            <a:pPr>
              <a:buFont typeface="Wingdings" pitchFamily="2" charset="2"/>
              <a:buNone/>
            </a:pPr>
            <a:r>
              <a:rPr lang="ru-RU" sz="2000" b="1" i="1" dirty="0"/>
              <a:t>информационной безопасности</a:t>
            </a:r>
          </a:p>
          <a:p>
            <a:pPr>
              <a:buFont typeface="Wingdings" pitchFamily="2" charset="2"/>
              <a:buNone/>
            </a:pPr>
            <a:r>
              <a:rPr lang="ru-RU" sz="2000" b="1" i="1" dirty="0"/>
              <a:t>Белов Евгений Борисович</a:t>
            </a:r>
          </a:p>
          <a:p>
            <a:pPr>
              <a:buFont typeface="Wingdings" pitchFamily="2" charset="2"/>
              <a:buNone/>
            </a:pPr>
            <a:r>
              <a:rPr lang="ru-RU" sz="2000" b="1" i="1" smtClean="0"/>
              <a:t>27 марта </a:t>
            </a:r>
            <a:r>
              <a:rPr lang="ru-RU" sz="2000" b="1" i="1" dirty="0"/>
              <a:t>2015 г.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286562-52E0-44AE-ACCD-CFC29413DF0F}" type="slidenum">
              <a:rPr lang="ru-RU"/>
              <a:pPr>
                <a:defRPr/>
              </a:pPr>
              <a:t>10</a:t>
            </a:fld>
            <a:endParaRPr lang="ru-RU"/>
          </a:p>
        </p:txBody>
      </p:sp>
      <p:sp>
        <p:nvSpPr>
          <p:cNvPr id="29698" name="Rectangle 4"/>
          <p:cNvSpPr>
            <a:spLocks noChangeArrowheads="1"/>
          </p:cNvSpPr>
          <p:nvPr/>
        </p:nvSpPr>
        <p:spPr bwMode="auto">
          <a:xfrm>
            <a:off x="323850" y="160338"/>
            <a:ext cx="8496300" cy="110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kumimoji="1" lang="ru-RU" sz="2200" b="1" dirty="0">
                <a:solidFill>
                  <a:srgbClr val="FFFF00"/>
                </a:solidFill>
              </a:rPr>
              <a:t>Первоочередные задачи по выполнению Решений Совета Безопасности Российской Федерации и протокольных решений Минобрнауки России по формированию сети УМО</a:t>
            </a:r>
            <a:endParaRPr kumimoji="1" lang="en-US" sz="2200" b="1" dirty="0">
              <a:solidFill>
                <a:srgbClr val="FFFF00"/>
              </a:solidFill>
            </a:endParaRPr>
          </a:p>
        </p:txBody>
      </p:sp>
      <p:sp>
        <p:nvSpPr>
          <p:cNvPr id="11270" name="Rectangle 137"/>
          <p:cNvSpPr>
            <a:spLocks noChangeArrowheads="1"/>
          </p:cNvSpPr>
          <p:nvPr/>
        </p:nvSpPr>
        <p:spPr bwMode="auto">
          <a:xfrm>
            <a:off x="142875" y="1500186"/>
            <a:ext cx="8858250" cy="207283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anchor="ctr"/>
          <a:lstStyle/>
          <a:p>
            <a:pPr marL="457200" indent="-457200" algn="just"/>
            <a:r>
              <a:rPr lang="ru-RU" sz="2400"/>
              <a:t>1. Разработка нормативных правовых актов, учитывающих </a:t>
            </a:r>
          </a:p>
          <a:p>
            <a:pPr marL="457200" indent="-457200" algn="just"/>
            <a:r>
              <a:rPr lang="ru-RU" sz="2400"/>
              <a:t>специальные требования к подготовке специалистов </a:t>
            </a:r>
          </a:p>
          <a:p>
            <a:pPr marL="457200" indent="-457200" algn="just"/>
            <a:r>
              <a:rPr lang="ru-RU" sz="2400"/>
              <a:t>в области информационной безопасности.</a:t>
            </a:r>
          </a:p>
        </p:txBody>
      </p:sp>
      <p:sp>
        <p:nvSpPr>
          <p:cNvPr id="7" name="Rectangle 137"/>
          <p:cNvSpPr>
            <a:spLocks noChangeArrowheads="1"/>
          </p:cNvSpPr>
          <p:nvPr/>
        </p:nvSpPr>
        <p:spPr bwMode="auto">
          <a:xfrm>
            <a:off x="142875" y="3933056"/>
            <a:ext cx="8858250" cy="2016224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anchor="ctr"/>
          <a:lstStyle/>
          <a:p>
            <a:pPr marL="457200" indent="-457200" algn="just">
              <a:defRPr/>
            </a:pPr>
            <a:r>
              <a:rPr lang="ru-RU" sz="2400" dirty="0"/>
              <a:t>2. Организация разработки и внедрения профессиональных </a:t>
            </a:r>
          </a:p>
          <a:p>
            <a:pPr marL="457200" indent="-457200" algn="just">
              <a:defRPr/>
            </a:pPr>
            <a:r>
              <a:rPr lang="ru-RU" sz="2400" dirty="0"/>
              <a:t>стандартов в области информационной </a:t>
            </a:r>
            <a:r>
              <a:rPr lang="ru-RU" sz="2400" dirty="0" smtClean="0"/>
              <a:t>безопасности </a:t>
            </a:r>
          </a:p>
          <a:p>
            <a:pPr marL="457200" indent="-457200" algn="just">
              <a:defRPr/>
            </a:pPr>
            <a:r>
              <a:rPr lang="ru-RU" sz="2400" dirty="0" smtClean="0"/>
              <a:t>в 2015-2016 годах.</a:t>
            </a:r>
            <a:endParaRPr lang="ru-RU" sz="24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562509-25C1-4740-9638-3E6F16B87CB0}" type="slidenum">
              <a:rPr lang="ru-RU"/>
              <a:pPr>
                <a:defRPr/>
              </a:pPr>
              <a:t>11</a:t>
            </a:fld>
            <a:endParaRPr lang="ru-RU"/>
          </a:p>
        </p:txBody>
      </p:sp>
      <p:sp>
        <p:nvSpPr>
          <p:cNvPr id="30722" name="Rectangle 4"/>
          <p:cNvSpPr>
            <a:spLocks noChangeArrowheads="1"/>
          </p:cNvSpPr>
          <p:nvPr/>
        </p:nvSpPr>
        <p:spPr bwMode="auto">
          <a:xfrm>
            <a:off x="323850" y="115888"/>
            <a:ext cx="84963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kumimoji="1" lang="ru-RU" sz="2400" b="1">
                <a:solidFill>
                  <a:srgbClr val="FFFF00"/>
                </a:solidFill>
              </a:rPr>
              <a:t>Первоочередные задачи</a:t>
            </a:r>
            <a:endParaRPr kumimoji="1" lang="en-US" sz="2400" b="1">
              <a:solidFill>
                <a:srgbClr val="FFFF00"/>
              </a:solidFill>
            </a:endParaRPr>
          </a:p>
        </p:txBody>
      </p:sp>
      <p:sp>
        <p:nvSpPr>
          <p:cNvPr id="13318" name="Rectangle 137"/>
          <p:cNvSpPr>
            <a:spLocks noChangeArrowheads="1"/>
          </p:cNvSpPr>
          <p:nvPr/>
        </p:nvSpPr>
        <p:spPr bwMode="auto">
          <a:xfrm>
            <a:off x="142875" y="764704"/>
            <a:ext cx="8858250" cy="259228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anchor="ctr"/>
          <a:lstStyle/>
          <a:p>
            <a:pPr marL="457200" indent="-457200" algn="just">
              <a:defRPr/>
            </a:pPr>
            <a:r>
              <a:rPr lang="ru-RU" sz="2400" dirty="0"/>
              <a:t>3. Принятие дополнительных мер по совершенствованию </a:t>
            </a:r>
          </a:p>
          <a:p>
            <a:pPr marL="457200" indent="-457200" algn="just">
              <a:defRPr/>
            </a:pPr>
            <a:r>
              <a:rPr lang="ru-RU" sz="2400" dirty="0"/>
              <a:t>системы подготовки, переподготовки и повышения квалификации </a:t>
            </a:r>
          </a:p>
          <a:p>
            <a:pPr marL="457200" indent="-457200" algn="just">
              <a:defRPr/>
            </a:pPr>
            <a:r>
              <a:rPr lang="ru-RU" sz="2400" dirty="0"/>
              <a:t>кадров в области информационной безопасности, направленные </a:t>
            </a:r>
          </a:p>
          <a:p>
            <a:pPr marL="457200" indent="-457200" algn="just">
              <a:defRPr/>
            </a:pPr>
            <a:r>
              <a:rPr lang="ru-RU" sz="2400" dirty="0"/>
              <a:t>на повышение уровня квалификации ППС, создание условий </a:t>
            </a:r>
          </a:p>
          <a:p>
            <a:pPr marL="457200" indent="-457200" algn="just">
              <a:defRPr/>
            </a:pPr>
            <a:r>
              <a:rPr lang="ru-RU" sz="2400" dirty="0"/>
              <a:t>для формирований соответствующей учебно-методической, </a:t>
            </a:r>
          </a:p>
          <a:p>
            <a:pPr marL="457200" indent="-457200" algn="just">
              <a:defRPr/>
            </a:pPr>
            <a:r>
              <a:rPr lang="ru-RU" sz="2400" dirty="0"/>
              <a:t>материально-технической и экспериментальной базы.</a:t>
            </a:r>
          </a:p>
        </p:txBody>
      </p:sp>
      <p:sp>
        <p:nvSpPr>
          <p:cNvPr id="8" name="Rectangle 137"/>
          <p:cNvSpPr>
            <a:spLocks noChangeArrowheads="1"/>
          </p:cNvSpPr>
          <p:nvPr/>
        </p:nvSpPr>
        <p:spPr bwMode="auto">
          <a:xfrm>
            <a:off x="142875" y="3501008"/>
            <a:ext cx="8858250" cy="16430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anchor="ctr"/>
          <a:lstStyle/>
          <a:p>
            <a:pPr marL="457200" indent="-457200" algn="just">
              <a:defRPr/>
            </a:pPr>
            <a:r>
              <a:rPr lang="ru-RU" sz="2400" dirty="0"/>
              <a:t>4. Внедрение новой редакции ФГОС ВО (3+) по направлениям </a:t>
            </a:r>
          </a:p>
          <a:p>
            <a:pPr marL="457200" indent="-457200" algn="just">
              <a:defRPr/>
            </a:pPr>
            <a:r>
              <a:rPr lang="ru-RU" sz="2400" dirty="0"/>
              <a:t>подготовки и специальностям, организация и разработка </a:t>
            </a:r>
          </a:p>
          <a:p>
            <a:pPr marL="457200" indent="-457200" algn="just">
              <a:defRPr/>
            </a:pPr>
            <a:r>
              <a:rPr lang="ru-RU" sz="2400" dirty="0"/>
              <a:t>примерных основных образовательных программ.</a:t>
            </a:r>
          </a:p>
        </p:txBody>
      </p:sp>
      <p:sp>
        <p:nvSpPr>
          <p:cNvPr id="10" name="Rectangle 137"/>
          <p:cNvSpPr>
            <a:spLocks noChangeArrowheads="1"/>
          </p:cNvSpPr>
          <p:nvPr/>
        </p:nvSpPr>
        <p:spPr bwMode="auto">
          <a:xfrm>
            <a:off x="142875" y="5301208"/>
            <a:ext cx="8858250" cy="1078384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anchor="ctr"/>
          <a:lstStyle/>
          <a:p>
            <a:pPr marL="457200" indent="-457200" algn="just">
              <a:defRPr/>
            </a:pPr>
            <a:r>
              <a:rPr lang="ru-RU" sz="2400" dirty="0"/>
              <a:t>5. Формирование УМО по образованию в области </a:t>
            </a:r>
          </a:p>
          <a:p>
            <a:pPr marL="457200" indent="-457200" algn="just">
              <a:defRPr/>
            </a:pPr>
            <a:r>
              <a:rPr lang="ru-RU" sz="2400" dirty="0"/>
              <a:t>информационной безопасности и принятие Положения об УМО.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C019E2-EB7D-4B3C-97C8-38ACFBCE00B8}" type="slidenum">
              <a:rPr lang="ru-RU"/>
              <a:pPr>
                <a:defRPr/>
              </a:pPr>
              <a:t>12</a:t>
            </a:fld>
            <a:endParaRPr lang="ru-RU"/>
          </a:p>
        </p:txBody>
      </p:sp>
      <p:sp>
        <p:nvSpPr>
          <p:cNvPr id="11270" name="Rectangle 137"/>
          <p:cNvSpPr>
            <a:spLocks noChangeArrowheads="1"/>
          </p:cNvSpPr>
          <p:nvPr/>
        </p:nvSpPr>
        <p:spPr bwMode="auto">
          <a:xfrm>
            <a:off x="142875" y="620688"/>
            <a:ext cx="8858250" cy="164306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anchor="ctr"/>
          <a:lstStyle/>
          <a:p>
            <a:pPr marL="457200" indent="-457200" algn="just">
              <a:defRPr/>
            </a:pPr>
            <a:r>
              <a:rPr lang="ru-RU" sz="2400"/>
              <a:t>6. Разработка сетевых форм реализации образовательных </a:t>
            </a:r>
          </a:p>
          <a:p>
            <a:pPr marL="457200" indent="-457200" algn="just">
              <a:defRPr/>
            </a:pPr>
            <a:r>
              <a:rPr lang="ru-RU" sz="2400"/>
              <a:t>программ в области ИБ в субъектах Российской Федерации. </a:t>
            </a:r>
          </a:p>
          <a:p>
            <a:pPr marL="457200" indent="-457200" algn="just">
              <a:defRPr/>
            </a:pPr>
            <a:r>
              <a:rPr lang="ru-RU" sz="2400"/>
              <a:t>Создание межвузовских учебно-научных центров по ИБ.</a:t>
            </a:r>
          </a:p>
        </p:txBody>
      </p:sp>
      <p:sp>
        <p:nvSpPr>
          <p:cNvPr id="8" name="Rectangle 137"/>
          <p:cNvSpPr>
            <a:spLocks noChangeArrowheads="1"/>
          </p:cNvSpPr>
          <p:nvPr/>
        </p:nvSpPr>
        <p:spPr bwMode="auto">
          <a:xfrm>
            <a:off x="142875" y="4221088"/>
            <a:ext cx="8858250" cy="16430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anchor="ctr"/>
          <a:lstStyle/>
          <a:p>
            <a:pPr marL="457200" indent="-457200" algn="just">
              <a:defRPr/>
            </a:pPr>
            <a:r>
              <a:rPr lang="ru-RU" sz="2400" dirty="0"/>
              <a:t>8. Организация разработки проектов ФГОС 4 по УГНПС</a:t>
            </a:r>
          </a:p>
          <a:p>
            <a:pPr marL="457200" indent="-457200" algn="just">
              <a:defRPr/>
            </a:pPr>
            <a:r>
              <a:rPr lang="ru-RU" sz="2400" dirty="0"/>
              <a:t>10.00.00 «Информационная безопасность».</a:t>
            </a:r>
          </a:p>
        </p:txBody>
      </p:sp>
      <p:sp>
        <p:nvSpPr>
          <p:cNvPr id="31752" name="Rectangle 4"/>
          <p:cNvSpPr>
            <a:spLocks noChangeArrowheads="1"/>
          </p:cNvSpPr>
          <p:nvPr/>
        </p:nvSpPr>
        <p:spPr bwMode="auto">
          <a:xfrm>
            <a:off x="323850" y="115888"/>
            <a:ext cx="84963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kumimoji="1" lang="ru-RU" sz="2400" b="1">
                <a:solidFill>
                  <a:srgbClr val="FFFF00"/>
                </a:solidFill>
              </a:rPr>
              <a:t>Первоочередные задачи</a:t>
            </a:r>
            <a:endParaRPr kumimoji="1" lang="en-US" sz="2400" b="1">
              <a:solidFill>
                <a:srgbClr val="FFFF00"/>
              </a:solidFill>
            </a:endParaRPr>
          </a:p>
        </p:txBody>
      </p:sp>
      <p:sp>
        <p:nvSpPr>
          <p:cNvPr id="10" name="Rectangle 137"/>
          <p:cNvSpPr>
            <a:spLocks noChangeArrowheads="1"/>
          </p:cNvSpPr>
          <p:nvPr/>
        </p:nvSpPr>
        <p:spPr bwMode="auto">
          <a:xfrm>
            <a:off x="178246" y="2420888"/>
            <a:ext cx="8858250" cy="16430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anchor="ctr"/>
          <a:lstStyle/>
          <a:p>
            <a:pPr marL="457200" indent="-457200" algn="just">
              <a:defRPr/>
            </a:pPr>
            <a:r>
              <a:rPr lang="ru-RU" sz="2400"/>
              <a:t>7. Разработка средств и технологий оценки качества подготовки </a:t>
            </a:r>
          </a:p>
          <a:p>
            <a:pPr marL="457200" indent="-457200" algn="just">
              <a:defRPr/>
            </a:pPr>
            <a:r>
              <a:rPr lang="ru-RU" sz="2400"/>
              <a:t>выпускников в условиях реализации компетентностного </a:t>
            </a:r>
          </a:p>
          <a:p>
            <a:pPr marL="457200" indent="-457200" algn="just">
              <a:defRPr/>
            </a:pPr>
            <a:r>
              <a:rPr lang="ru-RU" sz="2400"/>
              <a:t>подхода в т.ч. с привлечением работодателей.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765AF6-6E5A-431E-9047-76B97070BEDD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124744"/>
            <a:ext cx="8496944" cy="1512168"/>
          </a:xfrm>
          <a:prstGeom prst="rect">
            <a:avLst/>
          </a:prstGeom>
          <a:noFill/>
          <a:ln w="19050">
            <a:solidFill>
              <a:schemeClr val="tx1"/>
            </a:solidFill>
            <a:prstDash val="lg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Уровень </a:t>
            </a:r>
          </a:p>
          <a:p>
            <a:r>
              <a:rPr lang="ru-RU" b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федеральных </a:t>
            </a:r>
          </a:p>
          <a:p>
            <a:r>
              <a:rPr lang="ru-RU" b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округов</a:t>
            </a:r>
            <a:endParaRPr lang="ru-RU" b="1" dirty="0">
              <a:solidFill>
                <a:srgbClr val="00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3068960"/>
            <a:ext cx="8496944" cy="1512168"/>
          </a:xfrm>
          <a:prstGeom prst="rect">
            <a:avLst/>
          </a:prstGeom>
          <a:noFill/>
          <a:ln w="19050">
            <a:solidFill>
              <a:schemeClr val="tx1"/>
            </a:solidFill>
            <a:prstDash val="lg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/>
            <a:r>
              <a:rPr lang="ru-RU" b="1" dirty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Уровень ФОИВ </a:t>
            </a:r>
          </a:p>
          <a:p>
            <a:pPr marL="0" lvl="2"/>
            <a:r>
              <a:rPr lang="ru-RU" b="1" dirty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(корпораций)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5013176"/>
            <a:ext cx="8496944" cy="1440160"/>
          </a:xfrm>
          <a:prstGeom prst="rect">
            <a:avLst/>
          </a:prstGeom>
          <a:noFill/>
          <a:ln w="19050">
            <a:solidFill>
              <a:schemeClr val="tx1"/>
            </a:solidFill>
            <a:prstDash val="lg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/>
            <a:r>
              <a:rPr lang="ru-RU" b="1" dirty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Уровень </a:t>
            </a:r>
          </a:p>
          <a:p>
            <a:pPr marL="0" lvl="2"/>
            <a:r>
              <a:rPr lang="ru-RU" b="1" dirty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субъектов РФ</a:t>
            </a:r>
          </a:p>
        </p:txBody>
      </p:sp>
      <p:grpSp>
        <p:nvGrpSpPr>
          <p:cNvPr id="25" name="Группа 24"/>
          <p:cNvGrpSpPr/>
          <p:nvPr/>
        </p:nvGrpSpPr>
        <p:grpSpPr>
          <a:xfrm>
            <a:off x="2843807" y="1260376"/>
            <a:ext cx="2952328" cy="1304528"/>
            <a:chOff x="2843807" y="1340768"/>
            <a:chExt cx="2952328" cy="1304528"/>
          </a:xfrm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2987824" y="1493168"/>
              <a:ext cx="2808311" cy="1152128"/>
            </a:xfrm>
            <a:prstGeom prst="round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solidFill>
                <a:schemeClr val="bg2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  <a:scene3d>
              <a:camera prst="orthographicFront"/>
              <a:lightRig rig="balanced" dir="t"/>
            </a:scene3d>
            <a:sp3d prstMaterial="metal">
              <a:bevelB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bg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Окружные Центры информационной безопасности</a:t>
              </a:r>
              <a:endParaRPr lang="ru-RU" b="1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Скругленный прямоугольник 21"/>
            <p:cNvSpPr/>
            <p:nvPr/>
          </p:nvSpPr>
          <p:spPr>
            <a:xfrm>
              <a:off x="2915816" y="1412776"/>
              <a:ext cx="2808311" cy="1152128"/>
            </a:xfrm>
            <a:prstGeom prst="round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solidFill>
                <a:schemeClr val="bg2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  <a:scene3d>
              <a:camera prst="orthographicFront"/>
              <a:lightRig rig="balanced" dir="t"/>
            </a:scene3d>
            <a:sp3d prstMaterial="metal">
              <a:bevelB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bg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Окружные Центры информационной безопасности</a:t>
              </a:r>
              <a:endParaRPr lang="ru-RU" b="1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>
              <a:off x="2843807" y="1340768"/>
              <a:ext cx="2808311" cy="1152128"/>
            </a:xfrm>
            <a:prstGeom prst="round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solidFill>
                <a:schemeClr val="bg2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  <a:scene3d>
              <a:camera prst="orthographicFront"/>
              <a:lightRig rig="balanced" dir="t"/>
            </a:scene3d>
            <a:sp3d prstMaterial="metal">
              <a:bevelB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bg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Окружные </a:t>
              </a:r>
            </a:p>
            <a:p>
              <a:pPr algn="ctr"/>
              <a:r>
                <a:rPr lang="ru-RU" b="1" dirty="0" smtClean="0">
                  <a:solidFill>
                    <a:schemeClr val="bg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Центры ИБ</a:t>
              </a:r>
              <a:endParaRPr lang="ru-RU" b="1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9" name="Прямоугольник 18"/>
          <p:cNvSpPr/>
          <p:nvPr/>
        </p:nvSpPr>
        <p:spPr>
          <a:xfrm>
            <a:off x="3347864" y="116632"/>
            <a:ext cx="4968552" cy="764704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Органы управления образованием / </a:t>
            </a:r>
          </a:p>
          <a:p>
            <a:pPr algn="ctr"/>
            <a:r>
              <a:rPr lang="ru-RU" sz="2200" b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Уполномоченные органы</a:t>
            </a:r>
            <a:endParaRPr lang="ru-RU" sz="2200" b="1" dirty="0">
              <a:solidFill>
                <a:srgbClr val="00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6" name="Группа 25"/>
          <p:cNvGrpSpPr/>
          <p:nvPr/>
        </p:nvGrpSpPr>
        <p:grpSpPr>
          <a:xfrm>
            <a:off x="2843808" y="5085184"/>
            <a:ext cx="2952328" cy="1304528"/>
            <a:chOff x="2843807" y="1340768"/>
            <a:chExt cx="2952328" cy="1304528"/>
          </a:xfrm>
        </p:grpSpPr>
        <p:sp>
          <p:nvSpPr>
            <p:cNvPr id="27" name="Скругленный прямоугольник 26"/>
            <p:cNvSpPr/>
            <p:nvPr/>
          </p:nvSpPr>
          <p:spPr>
            <a:xfrm>
              <a:off x="2987824" y="1493168"/>
              <a:ext cx="2808311" cy="1152128"/>
            </a:xfrm>
            <a:prstGeom prst="round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solidFill>
                <a:schemeClr val="bg2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  <a:scene3d>
              <a:camera prst="orthographicFront"/>
              <a:lightRig rig="balanced" dir="t"/>
            </a:scene3d>
            <a:sp3d prstMaterial="metal">
              <a:bevelB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bg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Окружные Центры информационной безопасности</a:t>
              </a:r>
              <a:endParaRPr lang="ru-RU" b="1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Скругленный прямоугольник 27"/>
            <p:cNvSpPr/>
            <p:nvPr/>
          </p:nvSpPr>
          <p:spPr>
            <a:xfrm>
              <a:off x="2915816" y="1412776"/>
              <a:ext cx="2808311" cy="1152128"/>
            </a:xfrm>
            <a:prstGeom prst="round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solidFill>
                <a:schemeClr val="bg2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  <a:scene3d>
              <a:camera prst="orthographicFront"/>
              <a:lightRig rig="balanced" dir="t"/>
            </a:scene3d>
            <a:sp3d prstMaterial="metal">
              <a:bevelB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bg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Окружные Центры информационной безопасности</a:t>
              </a:r>
              <a:endParaRPr lang="ru-RU" b="1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Скругленный прямоугольник 28"/>
            <p:cNvSpPr/>
            <p:nvPr/>
          </p:nvSpPr>
          <p:spPr>
            <a:xfrm>
              <a:off x="2843807" y="1340768"/>
              <a:ext cx="2808311" cy="1152128"/>
            </a:xfrm>
            <a:prstGeom prst="round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solidFill>
                <a:schemeClr val="bg2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  <a:scene3d>
              <a:camera prst="orthographicFront"/>
              <a:lightRig rig="balanced" dir="t"/>
            </a:scene3d>
            <a:sp3d prstMaterial="metal">
              <a:bevelB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>
                  <a:solidFill>
                    <a:schemeClr val="bg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Учебно-научные лаборатории</a:t>
              </a: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5868144" y="5085184"/>
            <a:ext cx="2952328" cy="1304528"/>
            <a:chOff x="2843807" y="1340768"/>
            <a:chExt cx="2952328" cy="1304528"/>
          </a:xfrm>
        </p:grpSpPr>
        <p:sp>
          <p:nvSpPr>
            <p:cNvPr id="31" name="Скругленный прямоугольник 30"/>
            <p:cNvSpPr/>
            <p:nvPr/>
          </p:nvSpPr>
          <p:spPr>
            <a:xfrm>
              <a:off x="2987824" y="1493168"/>
              <a:ext cx="2808311" cy="1152128"/>
            </a:xfrm>
            <a:prstGeom prst="roundRect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solidFill>
                <a:schemeClr val="bg2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  <a:scene3d>
              <a:camera prst="orthographicFront"/>
              <a:lightRig rig="balanced" dir="t"/>
            </a:scene3d>
            <a:sp3d prstMaterial="metal">
              <a:bevelB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>
                  <a:solidFill>
                    <a:schemeClr val="bg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Окружные Центры информационной безопасности</a:t>
              </a:r>
            </a:p>
          </p:txBody>
        </p:sp>
        <p:sp>
          <p:nvSpPr>
            <p:cNvPr id="32" name="Скругленный прямоугольник 31"/>
            <p:cNvSpPr/>
            <p:nvPr/>
          </p:nvSpPr>
          <p:spPr>
            <a:xfrm>
              <a:off x="2915816" y="1412776"/>
              <a:ext cx="2808311" cy="1152128"/>
            </a:xfrm>
            <a:prstGeom prst="roundRect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solidFill>
                <a:schemeClr val="bg2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  <a:scene3d>
              <a:camera prst="orthographicFront"/>
              <a:lightRig rig="balanced" dir="t"/>
            </a:scene3d>
            <a:sp3d prstMaterial="metal">
              <a:bevelB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>
                  <a:solidFill>
                    <a:schemeClr val="bg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Окружные Центры информационной безопасности</a:t>
              </a:r>
            </a:p>
          </p:txBody>
        </p:sp>
        <p:sp>
          <p:nvSpPr>
            <p:cNvPr id="33" name="Скругленный прямоугольник 32"/>
            <p:cNvSpPr/>
            <p:nvPr/>
          </p:nvSpPr>
          <p:spPr>
            <a:xfrm>
              <a:off x="2843807" y="1340768"/>
              <a:ext cx="2808311" cy="1152128"/>
            </a:xfrm>
            <a:prstGeom prst="roundRect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solidFill>
                <a:schemeClr val="bg2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  <a:scene3d>
              <a:camera prst="orthographicFront"/>
              <a:lightRig rig="balanced" dir="t"/>
            </a:scene3d>
            <a:sp3d prstMaterial="metal">
              <a:bevelB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>
                  <a:solidFill>
                    <a:schemeClr val="bg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Учебно-научные лаборатории</a:t>
              </a:r>
            </a:p>
          </p:txBody>
        </p:sp>
      </p:grpSp>
      <p:sp>
        <p:nvSpPr>
          <p:cNvPr id="35" name="Скругленный прямоугольник 34"/>
          <p:cNvSpPr/>
          <p:nvPr/>
        </p:nvSpPr>
        <p:spPr>
          <a:xfrm>
            <a:off x="5868145" y="3284984"/>
            <a:ext cx="2808311" cy="1152128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bg2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balanced" dir="t"/>
          </a:scene3d>
          <a:sp3d prstMaterial="metal">
            <a:bevelB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Окружные Центры информационной безопасности</a:t>
            </a:r>
            <a:endParaRPr lang="ru-RU" b="1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5796137" y="3204592"/>
            <a:ext cx="2808311" cy="1152128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bg2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balanced" dir="t"/>
          </a:scene3d>
          <a:sp3d prstMaterial="metal">
            <a:bevelB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Окружные Центры информационной безопасности</a:t>
            </a:r>
            <a:endParaRPr lang="ru-RU" b="1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5724128" y="3132584"/>
            <a:ext cx="2808311" cy="1152128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bg2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balanced" dir="t"/>
          </a:scene3d>
          <a:sp3d prstMaterial="metal">
            <a:bevelB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Ведомственные </a:t>
            </a:r>
          </a:p>
          <a:p>
            <a:pPr algn="ctr"/>
            <a:r>
              <a:rPr lang="ru-RU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Центры ИБ</a:t>
            </a:r>
            <a:endParaRPr lang="ru-RU" b="1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627784" y="953344"/>
            <a:ext cx="6336704" cy="5644008"/>
          </a:xfrm>
          <a:prstGeom prst="rect">
            <a:avLst/>
          </a:prstGeom>
          <a:noFill/>
          <a:ln w="38100"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Выгнутая влево стрелка 40"/>
          <p:cNvSpPr/>
          <p:nvPr/>
        </p:nvSpPr>
        <p:spPr>
          <a:xfrm>
            <a:off x="2987824" y="260648"/>
            <a:ext cx="504056" cy="1958716"/>
          </a:xfrm>
          <a:prstGeom prst="curvedRightArrow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Выгнутая вправо стрелка 41"/>
          <p:cNvSpPr/>
          <p:nvPr/>
        </p:nvSpPr>
        <p:spPr>
          <a:xfrm rot="21222141">
            <a:off x="7746126" y="591248"/>
            <a:ext cx="622316" cy="3024336"/>
          </a:xfrm>
          <a:prstGeom prst="curvedLeftArrow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трелка вниз 42"/>
          <p:cNvSpPr/>
          <p:nvPr/>
        </p:nvSpPr>
        <p:spPr>
          <a:xfrm>
            <a:off x="4067944" y="2564904"/>
            <a:ext cx="396046" cy="2520280"/>
          </a:xfrm>
          <a:prstGeom prst="downArrow">
            <a:avLst/>
          </a:prstGeom>
          <a:gradFill>
            <a:gsLst>
              <a:gs pos="0">
                <a:srgbClr val="00B050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4" name="Стрелка вниз 43"/>
          <p:cNvSpPr/>
          <p:nvPr/>
        </p:nvSpPr>
        <p:spPr>
          <a:xfrm>
            <a:off x="6984266" y="4437112"/>
            <a:ext cx="396046" cy="648072"/>
          </a:xfrm>
          <a:prstGeom prst="downArrow">
            <a:avLst/>
          </a:prstGeom>
          <a:gradFill>
            <a:gsLst>
              <a:gs pos="0">
                <a:srgbClr val="00B050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0" y="0"/>
            <a:ext cx="3347864" cy="11247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</a:p>
          <a:p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структуры УНЦ</a:t>
            </a:r>
            <a:endParaRPr lang="ru-RU" sz="2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394701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6"/>
          <p:cNvSpPr txBox="1">
            <a:spLocks noGrp="1" noChangeArrowheads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B963759F-722A-4A88-A6CB-C161F147C4F5}" type="slidenum">
              <a:rPr lang="ru-RU" sz="1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pPr algn="r">
                <a:defRPr/>
              </a:pPr>
              <a:t>14</a:t>
            </a:fld>
            <a:endParaRPr lang="ru-RU" sz="120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4" name="Rectangle 46"/>
          <p:cNvSpPr txBox="1">
            <a:spLocks noGrp="1" noChangeArrowheads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6EF813E3-564B-4419-A60A-9FEC2EF79423}" type="slidenum">
              <a:rPr lang="ru-RU" sz="1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pPr algn="r">
                <a:defRPr/>
              </a:pPr>
              <a:t>14</a:t>
            </a:fld>
            <a:endParaRPr lang="ru-RU" sz="120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3795" name="Rectangle 2"/>
          <p:cNvSpPr>
            <a:spLocks noChangeArrowheads="1"/>
          </p:cNvSpPr>
          <p:nvPr/>
        </p:nvSpPr>
        <p:spPr bwMode="auto">
          <a:xfrm>
            <a:off x="73025" y="2549525"/>
            <a:ext cx="903605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539750" algn="ctr">
              <a:tabLst>
                <a:tab pos="800100" algn="l"/>
              </a:tabLst>
            </a:pPr>
            <a:r>
              <a:rPr lang="ru-RU" sz="6600" b="1" i="1"/>
              <a:t>Спасибо </a:t>
            </a:r>
          </a:p>
          <a:p>
            <a:pPr indent="539750" algn="ctr">
              <a:tabLst>
                <a:tab pos="800100" algn="l"/>
              </a:tabLst>
            </a:pPr>
            <a:r>
              <a:rPr lang="ru-RU" sz="6600" b="1" i="1"/>
              <a:t>за внимание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oup 9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92523"/>
              </p:ext>
            </p:extLst>
          </p:nvPr>
        </p:nvGraphicFramePr>
        <p:xfrm>
          <a:off x="576263" y="1182960"/>
          <a:ext cx="7991475" cy="5577840"/>
        </p:xfrm>
        <a:graphic>
          <a:graphicData uri="http://schemas.openxmlformats.org/drawingml/2006/table">
            <a:tbl>
              <a:tblPr/>
              <a:tblGrid>
                <a:gridCol w="5400675"/>
                <a:gridCol w="1366837"/>
                <a:gridCol w="1223963"/>
              </a:tblGrid>
              <a:tr h="180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Субъект РФ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 г. </a:t>
                      </a:r>
                    </a:p>
                  </a:txBody>
                  <a:tcPr marL="38271" marR="38271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Проект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 г.</a:t>
                      </a:r>
                    </a:p>
                  </a:txBody>
                  <a:tcPr marL="38271" marR="38271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Белгородская область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Брянская область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Владимирская область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Воронежская область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Ивановская область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Тверская область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Калужская область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Костромская область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Курская область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Липецкая область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 Москва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1080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1077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Московская область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Орловская область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Рязанская область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Смоленская область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Тамбовская область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Тульская область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Ярославская область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ИТОГО: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1841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1801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615" name="Rectangle 2"/>
          <p:cNvSpPr>
            <a:spLocks noChangeArrowheads="1"/>
          </p:cNvSpPr>
          <p:nvPr/>
        </p:nvSpPr>
        <p:spPr bwMode="auto">
          <a:xfrm>
            <a:off x="250825" y="-27384"/>
            <a:ext cx="8642350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Контрольные цифры приема граждан</a:t>
            </a:r>
          </a:p>
          <a:p>
            <a:pPr algn="ctr"/>
            <a:r>
              <a:rPr lang="ru-RU" sz="2400" b="1" dirty="0">
                <a:solidFill>
                  <a:srgbClr val="FFFF00"/>
                </a:solidFill>
              </a:rPr>
              <a:t>на образовательные программы высшего образования </a:t>
            </a:r>
            <a:br>
              <a:rPr lang="ru-RU" sz="2400" b="1" dirty="0">
                <a:solidFill>
                  <a:srgbClr val="FFFF00"/>
                </a:solidFill>
              </a:rPr>
            </a:br>
            <a:r>
              <a:rPr lang="ru-RU" sz="2400" b="1" dirty="0">
                <a:solidFill>
                  <a:srgbClr val="FFFF00"/>
                </a:solidFill>
              </a:rPr>
              <a:t>по УГНПС «Информационная безопасность» по </a:t>
            </a:r>
            <a:r>
              <a:rPr lang="ru-RU" sz="2400" b="1" dirty="0" smtClean="0">
                <a:solidFill>
                  <a:srgbClr val="FFFF00"/>
                </a:solidFill>
              </a:rPr>
              <a:t>ЦФО</a:t>
            </a:r>
            <a:endParaRPr lang="ru-RU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3195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oup 9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5715292"/>
              </p:ext>
            </p:extLst>
          </p:nvPr>
        </p:nvGraphicFramePr>
        <p:xfrm>
          <a:off x="576263" y="1182960"/>
          <a:ext cx="7991475" cy="5516100"/>
        </p:xfrm>
        <a:graphic>
          <a:graphicData uri="http://schemas.openxmlformats.org/drawingml/2006/table">
            <a:tbl>
              <a:tblPr/>
              <a:tblGrid>
                <a:gridCol w="5400675"/>
                <a:gridCol w="1366837"/>
                <a:gridCol w="1223963"/>
              </a:tblGrid>
              <a:tr h="180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Направление подготовки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(специальность)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 г. </a:t>
                      </a:r>
                    </a:p>
                  </a:txBody>
                  <a:tcPr marL="38271" marR="38271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Проект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 г.</a:t>
                      </a:r>
                    </a:p>
                  </a:txBody>
                  <a:tcPr marL="38271" marR="38271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Бакалавриат</a:t>
                      </a:r>
                      <a:endParaRPr kumimoji="0" lang="ru-RU" sz="20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575</a:t>
                      </a:r>
                      <a:endParaRPr kumimoji="0" lang="ru-RU" sz="20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584</a:t>
                      </a:r>
                      <a:endParaRPr kumimoji="0" lang="ru-RU" sz="20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Магистратура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371</a:t>
                      </a:r>
                      <a:endParaRPr kumimoji="0" lang="ru-RU" sz="20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235</a:t>
                      </a:r>
                      <a:endParaRPr kumimoji="0" lang="ru-RU" sz="20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Компьютерная безопасность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240</a:t>
                      </a:r>
                      <a:endParaRPr kumimoji="0" lang="ru-RU" sz="20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237</a:t>
                      </a:r>
                      <a:endParaRPr kumimoji="0" lang="ru-RU" sz="20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Информационная безопасность телекоммуникационных систем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148</a:t>
                      </a:r>
                      <a:endParaRPr kumimoji="0" lang="ru-RU" sz="20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149</a:t>
                      </a:r>
                      <a:endParaRPr kumimoji="0" lang="ru-RU" sz="20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Информационная безопасность автоматизированных систем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284</a:t>
                      </a:r>
                      <a:endParaRPr kumimoji="0" lang="ru-RU" sz="20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349</a:t>
                      </a:r>
                      <a:endParaRPr kumimoji="0" lang="ru-RU" sz="20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Информационно-аналитические системы безопасности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83</a:t>
                      </a:r>
                      <a:endParaRPr kumimoji="0" lang="ru-RU" sz="20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87</a:t>
                      </a:r>
                      <a:endParaRPr kumimoji="0" lang="ru-RU" sz="20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Безопасность информационных технологий </a:t>
                      </a:r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/>
                      </a:r>
                      <a:b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</a:t>
                      </a:r>
                      <a:r>
                        <a:rPr kumimoji="0" lang="ru-RU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правоохранительной сфере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62</a:t>
                      </a:r>
                      <a:endParaRPr kumimoji="0" lang="ru-RU" sz="20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62</a:t>
                      </a:r>
                      <a:endParaRPr kumimoji="0" lang="ru-RU" sz="20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Противодействие техническим разведкам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78</a:t>
                      </a:r>
                      <a:endParaRPr kumimoji="0" lang="ru-RU" sz="20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98</a:t>
                      </a:r>
                      <a:endParaRPr kumimoji="0" lang="ru-RU" sz="20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60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ИТОГО: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1841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1801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615" name="Rectangle 2"/>
          <p:cNvSpPr>
            <a:spLocks noChangeArrowheads="1"/>
          </p:cNvSpPr>
          <p:nvPr/>
        </p:nvSpPr>
        <p:spPr bwMode="auto">
          <a:xfrm>
            <a:off x="250825" y="-27384"/>
            <a:ext cx="8642350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Контрольные цифры приема граждан</a:t>
            </a:r>
          </a:p>
          <a:p>
            <a:pPr algn="ctr"/>
            <a:r>
              <a:rPr lang="ru-RU" sz="2400" b="1" dirty="0">
                <a:solidFill>
                  <a:srgbClr val="FFFF00"/>
                </a:solidFill>
              </a:rPr>
              <a:t>на образовательные программы высшего образования </a:t>
            </a:r>
            <a:br>
              <a:rPr lang="ru-RU" sz="2400" b="1" dirty="0">
                <a:solidFill>
                  <a:srgbClr val="FFFF00"/>
                </a:solidFill>
              </a:rPr>
            </a:br>
            <a:r>
              <a:rPr lang="ru-RU" sz="2400" b="1" dirty="0">
                <a:solidFill>
                  <a:srgbClr val="FFFF00"/>
                </a:solidFill>
              </a:rPr>
              <a:t>по УГНПС «Информационная безопасность» по </a:t>
            </a:r>
            <a:r>
              <a:rPr lang="ru-RU" sz="2400" b="1" dirty="0" smtClean="0">
                <a:solidFill>
                  <a:srgbClr val="FFFF00"/>
                </a:solidFill>
              </a:rPr>
              <a:t>ЦФО</a:t>
            </a:r>
            <a:endParaRPr lang="ru-RU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591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oup 9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9928651"/>
              </p:ext>
            </p:extLst>
          </p:nvPr>
        </p:nvGraphicFramePr>
        <p:xfrm>
          <a:off x="576263" y="1182960"/>
          <a:ext cx="7991475" cy="5516100"/>
        </p:xfrm>
        <a:graphic>
          <a:graphicData uri="http://schemas.openxmlformats.org/drawingml/2006/table">
            <a:tbl>
              <a:tblPr/>
              <a:tblGrid>
                <a:gridCol w="5400675"/>
                <a:gridCol w="1366837"/>
                <a:gridCol w="1223963"/>
              </a:tblGrid>
              <a:tr h="180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Направление подготовки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(специальность)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 г. </a:t>
                      </a:r>
                    </a:p>
                  </a:txBody>
                  <a:tcPr marL="38271" marR="38271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Проект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 г.</a:t>
                      </a:r>
                    </a:p>
                  </a:txBody>
                  <a:tcPr marL="38271" marR="38271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Бакалавриат</a:t>
                      </a:r>
                      <a:endParaRPr kumimoji="0" lang="ru-RU" sz="20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342</a:t>
                      </a:r>
                      <a:endParaRPr kumimoji="0" lang="ru-RU" sz="20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342</a:t>
                      </a:r>
                      <a:endParaRPr kumimoji="0" lang="ru-RU" sz="20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Магистратура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190</a:t>
                      </a:r>
                      <a:endParaRPr kumimoji="0" lang="ru-RU" sz="20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142</a:t>
                      </a:r>
                      <a:endParaRPr kumimoji="0" lang="ru-RU" sz="20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Компьютерная безопасность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133</a:t>
                      </a:r>
                      <a:endParaRPr kumimoji="0" lang="ru-RU" sz="20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133</a:t>
                      </a:r>
                      <a:endParaRPr kumimoji="0" lang="ru-RU" sz="20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Информационная безопасность телекоммуникационных систем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124</a:t>
                      </a:r>
                      <a:endParaRPr kumimoji="0" lang="ru-RU" sz="20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124</a:t>
                      </a:r>
                      <a:endParaRPr kumimoji="0" lang="ru-RU" sz="20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Информационная безопасность автоматизированных систем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129</a:t>
                      </a:r>
                      <a:endParaRPr kumimoji="0" lang="ru-RU" sz="20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150</a:t>
                      </a:r>
                      <a:endParaRPr kumimoji="0" lang="ru-RU" sz="20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Информационно-аналитические системы безопасности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36</a:t>
                      </a:r>
                      <a:endParaRPr kumimoji="0" lang="ru-RU" sz="20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40</a:t>
                      </a:r>
                      <a:endParaRPr kumimoji="0" lang="ru-RU" sz="20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Безопасность информационных технологий </a:t>
                      </a:r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/>
                      </a:r>
                      <a:b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</a:t>
                      </a:r>
                      <a:r>
                        <a:rPr kumimoji="0" lang="ru-RU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правоохранительной сфере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48</a:t>
                      </a:r>
                      <a:endParaRPr kumimoji="0" lang="ru-RU" sz="20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48</a:t>
                      </a:r>
                      <a:endParaRPr kumimoji="0" lang="ru-RU" sz="20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Противодействие техническим разведкам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78</a:t>
                      </a:r>
                      <a:endParaRPr kumimoji="0" lang="ru-RU" sz="20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98</a:t>
                      </a:r>
                      <a:endParaRPr kumimoji="0" lang="ru-RU" sz="20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60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ИТОГО: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1080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1077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615" name="Rectangle 2"/>
          <p:cNvSpPr>
            <a:spLocks noChangeArrowheads="1"/>
          </p:cNvSpPr>
          <p:nvPr/>
        </p:nvSpPr>
        <p:spPr bwMode="auto">
          <a:xfrm>
            <a:off x="250825" y="-27384"/>
            <a:ext cx="8642350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Контрольные цифры приема граждан</a:t>
            </a:r>
          </a:p>
          <a:p>
            <a:pPr algn="ctr"/>
            <a:r>
              <a:rPr lang="ru-RU" sz="2400" b="1" dirty="0">
                <a:solidFill>
                  <a:srgbClr val="FFFF00"/>
                </a:solidFill>
              </a:rPr>
              <a:t>на образовательные программы высшего образования </a:t>
            </a:r>
            <a:br>
              <a:rPr lang="ru-RU" sz="2400" b="1" dirty="0">
                <a:solidFill>
                  <a:srgbClr val="FFFF00"/>
                </a:solidFill>
              </a:rPr>
            </a:br>
            <a:r>
              <a:rPr lang="ru-RU" sz="2400" b="1" dirty="0">
                <a:solidFill>
                  <a:srgbClr val="FFFF00"/>
                </a:solidFill>
              </a:rPr>
              <a:t>по УГНПС «Информационная безопасность» по </a:t>
            </a:r>
            <a:r>
              <a:rPr lang="ru-RU" sz="2400" b="1" dirty="0" smtClean="0">
                <a:solidFill>
                  <a:srgbClr val="FFFF00"/>
                </a:solidFill>
              </a:rPr>
              <a:t>г. Москве</a:t>
            </a:r>
            <a:endParaRPr lang="ru-RU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03620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4"/>
          <p:cNvSpPr>
            <a:spLocks noChangeArrowheads="1"/>
          </p:cNvSpPr>
          <p:nvPr/>
        </p:nvSpPr>
        <p:spPr bwMode="auto">
          <a:xfrm>
            <a:off x="323850" y="142875"/>
            <a:ext cx="84963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kumimoji="1" lang="ru-RU" sz="2400" b="1">
                <a:solidFill>
                  <a:srgbClr val="FFFF00"/>
                </a:solidFill>
              </a:rPr>
              <a:t>Государственное регулирование профессионального образования в области информационной безопасности</a:t>
            </a:r>
            <a:endParaRPr kumimoji="1" lang="en-US" sz="2400" b="1">
              <a:solidFill>
                <a:srgbClr val="FFFF00"/>
              </a:solidFill>
            </a:endParaRPr>
          </a:p>
        </p:txBody>
      </p:sp>
      <p:sp>
        <p:nvSpPr>
          <p:cNvPr id="20482" name="Rectangle 5"/>
          <p:cNvSpPr>
            <a:spLocks noChangeArrowheads="1"/>
          </p:cNvSpPr>
          <p:nvPr/>
        </p:nvSpPr>
        <p:spPr bwMode="auto">
          <a:xfrm>
            <a:off x="179388" y="919163"/>
            <a:ext cx="8785225" cy="575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300" b="1"/>
              <a:t> Заседание Межведомственной комиссии по информационной безопасности Совета Безопасности Российской Федерации </a:t>
            </a:r>
          </a:p>
          <a:p>
            <a:r>
              <a:rPr lang="ru-RU" sz="2300" b="1"/>
              <a:t>(апрель 2013 г.) </a:t>
            </a:r>
          </a:p>
          <a:p>
            <a:endParaRPr lang="ru-RU" sz="2300" b="1"/>
          </a:p>
          <a:p>
            <a:pPr algn="just">
              <a:buFont typeface="Arial" charset="0"/>
              <a:buChar char="•"/>
            </a:pPr>
            <a:r>
              <a:rPr kumimoji="1" lang="ru-RU" sz="2300" b="1"/>
              <a:t> Выездное совещание Секретаря Совета Безопасности Российской Федерации (ноябрь 2014 г., г. Горно-Алтайск) </a:t>
            </a:r>
          </a:p>
          <a:p>
            <a:pPr algn="just"/>
            <a:endParaRPr kumimoji="1" lang="ru-RU" sz="2300" b="1"/>
          </a:p>
          <a:p>
            <a:pPr algn="just">
              <a:buFont typeface="Arial" charset="0"/>
              <a:buChar char="•"/>
            </a:pPr>
            <a:r>
              <a:rPr kumimoji="1" lang="ru-RU" sz="2300" b="1"/>
              <a:t> Заседание Совета Безопасности Российской Федерации (октябрь 2014 г.)</a:t>
            </a:r>
          </a:p>
          <a:p>
            <a:pPr algn="just"/>
            <a:endParaRPr kumimoji="1" lang="ru-RU" sz="2300" b="1"/>
          </a:p>
          <a:p>
            <a:pPr>
              <a:buFont typeface="Arial" charset="0"/>
              <a:buChar char="•"/>
            </a:pPr>
            <a:r>
              <a:rPr lang="ru-RU" sz="2300" b="1"/>
              <a:t> Работа над новой редакцией постановлений Правительства Российской Федерации № 313, 171, 79.</a:t>
            </a:r>
          </a:p>
          <a:p>
            <a:pPr algn="just"/>
            <a:endParaRPr lang="ru-RU" sz="2300" i="1"/>
          </a:p>
          <a:p>
            <a:pPr>
              <a:buFont typeface="Arial" charset="0"/>
              <a:buChar char="•"/>
            </a:pPr>
            <a:r>
              <a:rPr lang="ru-RU" sz="2300" b="1"/>
              <a:t> Заседание секции по информационной безопасности научного совета при Совете Безопасности Российской Федерации </a:t>
            </a:r>
          </a:p>
          <a:p>
            <a:r>
              <a:rPr lang="ru-RU" sz="2300" b="1"/>
              <a:t>(март 2015 г.)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20D202-C188-46F6-B8C8-EE2372962A51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6"/>
          <p:cNvSpPr txBox="1">
            <a:spLocks noGrp="1" noChangeArrowheads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F9913B7D-8A79-46E4-87AD-CA78E580756E}" type="slidenum">
              <a:rPr lang="ru-RU" sz="1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pPr algn="r">
                <a:defRPr/>
              </a:pPr>
              <a:t>6</a:t>
            </a:fld>
            <a:endParaRPr lang="ru-RU" sz="120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1506" name="Rectangle 4"/>
          <p:cNvSpPr>
            <a:spLocks noChangeArrowheads="1"/>
          </p:cNvSpPr>
          <p:nvPr/>
        </p:nvSpPr>
        <p:spPr bwMode="auto">
          <a:xfrm>
            <a:off x="142875" y="79375"/>
            <a:ext cx="8858250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900" b="1">
                <a:solidFill>
                  <a:srgbClr val="FFFF00"/>
                </a:solidFill>
              </a:rPr>
              <a:t>Распоряжение Правительства Российской Федерации от 06.01.2015 № 7-р </a:t>
            </a:r>
          </a:p>
          <a:p>
            <a:pPr algn="ctr"/>
            <a:r>
              <a:rPr lang="ru-RU" sz="1900" b="1">
                <a:solidFill>
                  <a:srgbClr val="FFFF00"/>
                </a:solidFill>
              </a:rPr>
              <a:t>«Об утверждении перечня специальностей и направлений подготовки ВО, соответствующих приоритетным направлениям модернизации </a:t>
            </a:r>
            <a:br>
              <a:rPr lang="ru-RU" sz="1900" b="1">
                <a:solidFill>
                  <a:srgbClr val="FFFF00"/>
                </a:solidFill>
              </a:rPr>
            </a:br>
            <a:r>
              <a:rPr lang="ru-RU" sz="1900" b="1">
                <a:solidFill>
                  <a:srgbClr val="FFFF00"/>
                </a:solidFill>
              </a:rPr>
              <a:t>и технологического развития российской экономики» (выписка)</a:t>
            </a:r>
          </a:p>
        </p:txBody>
      </p:sp>
      <p:sp>
        <p:nvSpPr>
          <p:cNvPr id="21507" name="Прямоугольник 4"/>
          <p:cNvSpPr>
            <a:spLocks noChangeArrowheads="1"/>
          </p:cNvSpPr>
          <p:nvPr/>
        </p:nvSpPr>
        <p:spPr bwMode="auto">
          <a:xfrm>
            <a:off x="0" y="1484313"/>
            <a:ext cx="9144000" cy="523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8775"/>
            <a:r>
              <a:rPr lang="ru-RU" sz="2000"/>
              <a:t>1. 10.03.01 Информационная безопасность - бакалавриат</a:t>
            </a:r>
          </a:p>
          <a:p>
            <a:pPr indent="358775"/>
            <a:endParaRPr lang="ru-RU" sz="500"/>
          </a:p>
          <a:p>
            <a:pPr indent="358775"/>
            <a:r>
              <a:rPr lang="ru-RU" sz="2000"/>
              <a:t>2. 10.04.01 Информационная безопасность - магистратура</a:t>
            </a:r>
          </a:p>
          <a:p>
            <a:pPr indent="358775"/>
            <a:endParaRPr lang="ru-RU" sz="500"/>
          </a:p>
          <a:p>
            <a:pPr indent="358775"/>
            <a:endParaRPr lang="ru-RU" sz="2000"/>
          </a:p>
          <a:p>
            <a:pPr indent="358775"/>
            <a:r>
              <a:rPr lang="ru-RU" sz="2000"/>
              <a:t>3. Специалитет:</a:t>
            </a:r>
          </a:p>
          <a:p>
            <a:pPr indent="358775"/>
            <a:r>
              <a:rPr lang="ru-RU" sz="2000"/>
              <a:t>	10.05.01 Компьютерная безопасность</a:t>
            </a:r>
          </a:p>
          <a:p>
            <a:pPr indent="358775"/>
            <a:r>
              <a:rPr lang="ru-RU" sz="2000"/>
              <a:t>	10.05.02 Информационная безопасность телекоммуникационных систем</a:t>
            </a:r>
          </a:p>
          <a:p>
            <a:pPr indent="358775"/>
            <a:r>
              <a:rPr lang="ru-RU" sz="2000"/>
              <a:t>	10.05.03 Информационная безопасность автоматизированных систем</a:t>
            </a:r>
          </a:p>
          <a:p>
            <a:pPr indent="358775"/>
            <a:r>
              <a:rPr lang="ru-RU" sz="2000"/>
              <a:t>	10.05.04 Информационно-аналитические системы безопасности</a:t>
            </a:r>
          </a:p>
          <a:p>
            <a:pPr indent="358775"/>
            <a:r>
              <a:rPr lang="ru-RU" sz="1900"/>
              <a:t>	10.05.05 Безопасность информац. технологий в правоохранительной сфере</a:t>
            </a:r>
          </a:p>
          <a:p>
            <a:pPr indent="358775"/>
            <a:r>
              <a:rPr lang="ru-RU" sz="2000"/>
              <a:t>	10.05.06 Криптография</a:t>
            </a:r>
          </a:p>
          <a:p>
            <a:pPr indent="358775"/>
            <a:r>
              <a:rPr lang="ru-RU" sz="2000"/>
              <a:t>	10.05.07 Противодействие техническим разведкам</a:t>
            </a:r>
          </a:p>
          <a:p>
            <a:pPr indent="358775"/>
            <a:endParaRPr lang="ru-RU" sz="500"/>
          </a:p>
          <a:p>
            <a:pPr indent="358775"/>
            <a:endParaRPr lang="ru-RU" sz="2000"/>
          </a:p>
          <a:p>
            <a:pPr indent="358775"/>
            <a:r>
              <a:rPr lang="ru-RU" sz="2000"/>
              <a:t>4. Направления подготовки научно-педагогических кадров в аспирантуре (адъюнктуре):</a:t>
            </a:r>
          </a:p>
          <a:p>
            <a:pPr indent="358775"/>
            <a:r>
              <a:rPr lang="ru-RU" sz="2000"/>
              <a:t>	10.06.01 Информационная безопасность (аспирантура)</a:t>
            </a:r>
          </a:p>
          <a:p>
            <a:pPr indent="358775"/>
            <a:r>
              <a:rPr lang="ru-RU" sz="2000"/>
              <a:t>	10.07.01 Информационная безопасность (адъюнктура)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6"/>
          <p:cNvSpPr txBox="1">
            <a:spLocks noGrp="1" noChangeArrowheads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66B93EDE-69DD-4882-B59E-7A0B6418D69B}" type="slidenum">
              <a:rPr lang="ru-RU" sz="1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pPr algn="r">
                <a:defRPr/>
              </a:pPr>
              <a:t>7</a:t>
            </a:fld>
            <a:endParaRPr lang="ru-RU" sz="120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3554" name="Rectangle 4"/>
          <p:cNvSpPr>
            <a:spLocks noChangeArrowheads="1"/>
          </p:cNvSpPr>
          <p:nvPr/>
        </p:nvSpPr>
        <p:spPr bwMode="auto">
          <a:xfrm>
            <a:off x="142875" y="3573463"/>
            <a:ext cx="885825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3200"/>
              <a:t>	УГНПС «Информационная безопасность» отнесена к стоимостной группе 2, что приведет с 2015 года к снижению практически в два раза нормативных затрат по государственным услугам.</a:t>
            </a:r>
          </a:p>
        </p:txBody>
      </p:sp>
      <p:sp>
        <p:nvSpPr>
          <p:cNvPr id="23555" name="Rectangle 4"/>
          <p:cNvSpPr>
            <a:spLocks noChangeArrowheads="1"/>
          </p:cNvSpPr>
          <p:nvPr/>
        </p:nvSpPr>
        <p:spPr bwMode="auto">
          <a:xfrm>
            <a:off x="0" y="177800"/>
            <a:ext cx="9144000" cy="313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200" b="1">
                <a:solidFill>
                  <a:srgbClr val="FFFF00"/>
                </a:solidFill>
              </a:rPr>
              <a:t>Приказ  Минобрнауки России от 29.04.2014 № 420 </a:t>
            </a:r>
            <a:br>
              <a:rPr lang="ru-RU" sz="2200" b="1">
                <a:solidFill>
                  <a:srgbClr val="FFFF00"/>
                </a:solidFill>
              </a:rPr>
            </a:br>
            <a:r>
              <a:rPr lang="ru-RU" sz="2200" b="1">
                <a:solidFill>
                  <a:srgbClr val="FFFF00"/>
                </a:solidFill>
              </a:rPr>
              <a:t>«О перечне и составе стоимостных групп специальностей </a:t>
            </a:r>
            <a:br>
              <a:rPr lang="ru-RU" sz="2200" b="1">
                <a:solidFill>
                  <a:srgbClr val="FFFF00"/>
                </a:solidFill>
              </a:rPr>
            </a:br>
            <a:r>
              <a:rPr lang="ru-RU" sz="2200" b="1">
                <a:solidFill>
                  <a:srgbClr val="FFFF00"/>
                </a:solidFill>
              </a:rPr>
              <a:t>и направлений подготовки по гос.  услугам по реализации основных профессиональных образовательных программ ВО - программ бакалавриата, специалитета, магистратуры, подготовки научно-педагогических кадров в аспирантуре (адъюнктуре), ординатуры </a:t>
            </a:r>
            <a:br>
              <a:rPr lang="ru-RU" sz="2200" b="1">
                <a:solidFill>
                  <a:srgbClr val="FFFF00"/>
                </a:solidFill>
              </a:rPr>
            </a:br>
            <a:r>
              <a:rPr lang="ru-RU" sz="2200" b="1">
                <a:solidFill>
                  <a:srgbClr val="FFFF00"/>
                </a:solidFill>
              </a:rPr>
              <a:t>и ассистентуры-стажировки, итоговых значениях и величине составляющих базовых нормативных затрат по государственным услугам по стоимостным группам»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92075" y="195263"/>
            <a:ext cx="87661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b="1">
                <a:solidFill>
                  <a:srgbClr val="FFFF00"/>
                </a:solidFill>
                <a:cs typeface="Times New Roman" pitchFamily="18" charset="0"/>
              </a:rPr>
              <a:t>Утвержденные Минобрнауки России ФГОС по укрупненной группе направлений подготовки (специальностей) 10.00.00 «Информационная безопасность»</a:t>
            </a:r>
          </a:p>
        </p:txBody>
      </p:sp>
      <p:graphicFrame>
        <p:nvGraphicFramePr>
          <p:cNvPr id="5" name="Group 61"/>
          <p:cNvGraphicFramePr>
            <a:graphicFrameLocks noGrp="1"/>
          </p:cNvGraphicFramePr>
          <p:nvPr/>
        </p:nvGraphicFramePr>
        <p:xfrm>
          <a:off x="179388" y="1052513"/>
          <a:ext cx="8678862" cy="5181766"/>
        </p:xfrm>
        <a:graphic>
          <a:graphicData uri="http://schemas.openxmlformats.org/drawingml/2006/table">
            <a:tbl>
              <a:tblPr/>
              <a:tblGrid>
                <a:gridCol w="1040733"/>
                <a:gridCol w="5296095"/>
                <a:gridCol w="2342034"/>
              </a:tblGrid>
              <a:tr h="335335"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Times New Roman" pitchFamily="18" charset="0"/>
                        </a:rPr>
                        <a:t>Среднее профессиональное образование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533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10.02.01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Приказ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Минобрнауки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России от 28.07.2014 г. № 805 «Об утверждении ФГОС СПО по специальности 10.02.01 «</a:t>
                      </a:r>
                      <a:r>
                        <a:rPr kumimoji="0" lang="ru-RU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Организация и технология защиты информации»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ru-RU" sz="16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зарег</a:t>
                      </a:r>
                      <a:r>
                        <a:rPr kumimoji="0" lang="ru-RU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. в Минюсте России 21.08.2014 г. № 33750)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Техник по ЗИ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3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10.02.02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Приказ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Минобрнауки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России от 13.08.2014 г. № 1000 «Об утверждении ФГОС СПО по специальности 10.02.02 «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Информационная безопасность телекоммуникационных систем» </a:t>
                      </a:r>
                      <a:r>
                        <a:rPr kumimoji="0" lang="ru-RU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ru-RU" sz="16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зарег</a:t>
                      </a:r>
                      <a:r>
                        <a:rPr kumimoji="0" lang="ru-RU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. в Минюсте России 25.08.2014 г. № 33798)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Техник по ЗИ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3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10.02.03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Приказ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Минобрнауки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России от 28.07.2014 г. № 806 «Об утверждении ФГОС СПО по специальности 10.02.02 «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Информационная безопасность автоматизированных систем» </a:t>
                      </a:r>
                      <a:r>
                        <a:rPr kumimoji="0" lang="ru-RU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ru-RU" sz="16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зарег</a:t>
                      </a:r>
                      <a:r>
                        <a:rPr kumimoji="0" lang="ru-RU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. в Минюсте России 21.08.2014г. № 33732)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Техник по ЗИ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35"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Times New Roman" pitchFamily="18" charset="0"/>
                        </a:rPr>
                        <a:t>Подготовка кадров высшей квалификации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09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10.06.01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Приказ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Минобрнауки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России от 30.07.2014 874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«Об утверждении ФГОС ВО по направлению подготовки 10.06.01 Информационная безопасность (уровень подготовки кадров высшей квалификации)»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зарег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. в Минюсте России 20.08.2014 № 33692)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Исследователь.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Преподаватель-исследователь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oup 61"/>
          <p:cNvGraphicFramePr>
            <a:graphicFrameLocks noGrp="1"/>
          </p:cNvGraphicFramePr>
          <p:nvPr/>
        </p:nvGraphicFramePr>
        <p:xfrm>
          <a:off x="179388" y="1412875"/>
          <a:ext cx="8678862" cy="4755020"/>
        </p:xfrm>
        <a:graphic>
          <a:graphicData uri="http://schemas.openxmlformats.org/drawingml/2006/table">
            <a:tbl>
              <a:tblPr/>
              <a:tblGrid>
                <a:gridCol w="1040733"/>
                <a:gridCol w="5296095"/>
                <a:gridCol w="2342034"/>
              </a:tblGrid>
              <a:tr h="335335"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Times New Roman" pitchFamily="18" charset="0"/>
                        </a:rPr>
                        <a:t>Высшее образование</a:t>
                      </a: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533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10.03.01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Информационная безопасность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Бакалавр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3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10.04.01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Информационная безопасность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Магистр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3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10.05.01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Компьютерная безопасность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Специалист по ЗИ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3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10.05.02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Информационная безопасность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телекоммуникационных систем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Специалист по ЗИ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3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10.05.03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Информационная безопасность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автоматизированных систем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Специалист по ЗИ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3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10.05.04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Информационно-аналитические системы безопасности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Специалист по ЗИ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3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10.05.05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Безопасность информационных технологий </a:t>
                      </a:r>
                      <a:b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правоохранительной сфере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Специалист по ЗИ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3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10.05.06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Криптография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Специалист по ЗИ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33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10.05.07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Противодействие техническим разведкам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Специалист по ЗИ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7" marB="45727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669" name="Rectangle 1"/>
          <p:cNvSpPr>
            <a:spLocks noChangeArrowheads="1"/>
          </p:cNvSpPr>
          <p:nvPr/>
        </p:nvSpPr>
        <p:spPr bwMode="auto">
          <a:xfrm>
            <a:off x="92075" y="396875"/>
            <a:ext cx="87661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000" b="1">
                <a:solidFill>
                  <a:srgbClr val="FFFF00"/>
                </a:solidFill>
                <a:cs typeface="Times New Roman" pitchFamily="18" charset="0"/>
              </a:rPr>
              <a:t>ФГОС ВО по УГНПС 10.00.00 «Информационная безопасность», </a:t>
            </a:r>
            <a:br>
              <a:rPr lang="ru-RU" sz="2000" b="1">
                <a:solidFill>
                  <a:srgbClr val="FFFF00"/>
                </a:solidFill>
                <a:cs typeface="Times New Roman" pitchFamily="18" charset="0"/>
              </a:rPr>
            </a:br>
            <a:r>
              <a:rPr lang="ru-RU" sz="2000" b="1">
                <a:solidFill>
                  <a:srgbClr val="FFFF00"/>
                </a:solidFill>
                <a:cs typeface="Times New Roman" pitchFamily="18" charset="0"/>
              </a:rPr>
              <a:t>направленные в Минобрнауки России в августе – декабре 2014 г.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учи">
  <a:themeElements>
    <a:clrScheme name="Лучи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Луч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Лучи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Beam</Template>
  <TotalTime>3838</TotalTime>
  <Words>896</Words>
  <Application>Microsoft Office PowerPoint</Application>
  <PresentationFormat>Экран (4:3)</PresentationFormat>
  <Paragraphs>288</Paragraphs>
  <Slides>14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Лучи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Подразделения Академи, реализующие организационно-оооооо функции (ОИФ) по основным направлениям деятельности Академии (решение ректората Академии 30.09.2002)</dc:title>
  <dc:creator>12</dc:creator>
  <cp:lastModifiedBy>УМО ИБ</cp:lastModifiedBy>
  <cp:revision>479</cp:revision>
  <cp:lastPrinted>2015-03-27T07:20:30Z</cp:lastPrinted>
  <dcterms:created xsi:type="dcterms:W3CDTF">2007-10-10T05:28:34Z</dcterms:created>
  <dcterms:modified xsi:type="dcterms:W3CDTF">2015-03-27T07:35:53Z</dcterms:modified>
</cp:coreProperties>
</file>