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24.xml" ContentType="application/vnd.openxmlformats-officedocument.presentationml.notesSlide+xml"/>
  <Override PartName="/ppt/tags/tag30.xml" ContentType="application/vnd.openxmlformats-officedocument.presentationml.tags+xml"/>
  <Override PartName="/ppt/notesSlides/notesSlide25.xml" ContentType="application/vnd.openxmlformats-officedocument.presentationml.notesSlide+xml"/>
  <Override PartName="/ppt/tags/tag31.xml" ContentType="application/vnd.openxmlformats-officedocument.presentationml.tags+xml"/>
  <Override PartName="/ppt/notesSlides/notesSlide26.xml" ContentType="application/vnd.openxmlformats-officedocument.presentationml.notesSlide+xml"/>
  <Override PartName="/ppt/tags/tag32.xml" ContentType="application/vnd.openxmlformats-officedocument.presentationml.tags+xml"/>
  <Override PartName="/ppt/notesSlides/notesSlide27.xml" ContentType="application/vnd.openxmlformats-officedocument.presentationml.notesSlide+xml"/>
  <Override PartName="/ppt/tags/tag33.xml" ContentType="application/vnd.openxmlformats-officedocument.presentationml.tags+xml"/>
  <Override PartName="/ppt/notesSlides/notesSlide28.xml" ContentType="application/vnd.openxmlformats-officedocument.presentationml.notesSlide+xml"/>
  <Override PartName="/ppt/tags/tag34.xml" ContentType="application/vnd.openxmlformats-officedocument.presentationml.tags+xml"/>
  <Override PartName="/ppt/notesSlides/notesSlide29.xml" ContentType="application/vnd.openxmlformats-officedocument.presentationml.notesSlide+xml"/>
  <Override PartName="/ppt/tags/tag35.xml" ContentType="application/vnd.openxmlformats-officedocument.presentationml.tags+xml"/>
  <Override PartName="/ppt/notesSlides/notesSlide30.xml" ContentType="application/vnd.openxmlformats-officedocument.presentationml.notesSlide+xml"/>
  <Override PartName="/ppt/tags/tag36.xml" ContentType="application/vnd.openxmlformats-officedocument.presentationml.tags+xml"/>
  <Override PartName="/ppt/notesSlides/notesSlide31.xml" ContentType="application/vnd.openxmlformats-officedocument.presentationml.notesSlide+xml"/>
  <Override PartName="/ppt/tags/tag37.xml" ContentType="application/vnd.openxmlformats-officedocument.presentationml.tags+xml"/>
  <Override PartName="/ppt/notesSlides/notesSlide32.xml" ContentType="application/vnd.openxmlformats-officedocument.presentationml.notesSlide+xml"/>
  <Override PartName="/ppt/tags/tag38.xml" ContentType="application/vnd.openxmlformats-officedocument.presentationml.tags+xml"/>
  <Override PartName="/ppt/notesSlides/notesSlide33.xml" ContentType="application/vnd.openxmlformats-officedocument.presentationml.notesSlide+xml"/>
  <Override PartName="/ppt/tags/tag39.xml" ContentType="application/vnd.openxmlformats-officedocument.presentationml.tags+xml"/>
  <Override PartName="/ppt/notesSlides/notesSlide34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35.xml" ContentType="application/vnd.openxmlformats-officedocument.presentationml.notesSlide+xml"/>
  <Override PartName="/ppt/tags/tag42.xml" ContentType="application/vnd.openxmlformats-officedocument.presentationml.tags+xml"/>
  <Override PartName="/ppt/notesSlides/notesSlide36.xml" ContentType="application/vnd.openxmlformats-officedocument.presentationml.notesSlide+xml"/>
  <Override PartName="/ppt/tags/tag43.xml" ContentType="application/vnd.openxmlformats-officedocument.presentationml.tags+xml"/>
  <Override PartName="/ppt/notesSlides/notesSlide37.xml" ContentType="application/vnd.openxmlformats-officedocument.presentationml.notesSlide+xml"/>
  <Override PartName="/ppt/tags/tag44.xml" ContentType="application/vnd.openxmlformats-officedocument.presentationml.tags+xml"/>
  <Override PartName="/ppt/notesSlides/notesSlide38.xml" ContentType="application/vnd.openxmlformats-officedocument.presentationml.notesSlide+xml"/>
  <Override PartName="/ppt/tags/tag45.xml" ContentType="application/vnd.openxmlformats-officedocument.presentationml.tags+xml"/>
  <Override PartName="/ppt/notesSlides/notesSlide39.xml" ContentType="application/vnd.openxmlformats-officedocument.presentationml.notesSlide+xml"/>
  <Override PartName="/ppt/tags/tag46.xml" ContentType="application/vnd.openxmlformats-officedocument.presentationml.tags+xml"/>
  <Override PartName="/ppt/notesSlides/notesSlide40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41.xml" ContentType="application/vnd.openxmlformats-officedocument.presentationml.notesSlide+xml"/>
  <Override PartName="/ppt/tags/tag49.xml" ContentType="application/vnd.openxmlformats-officedocument.presentationml.tags+xml"/>
  <Override PartName="/ppt/notesSlides/notesSlide42.xml" ContentType="application/vnd.openxmlformats-officedocument.presentationml.notesSlide+xml"/>
  <Override PartName="/ppt/tags/tag50.xml" ContentType="application/vnd.openxmlformats-officedocument.presentationml.tags+xml"/>
  <Override PartName="/ppt/notesSlides/notesSlide43.xml" ContentType="application/vnd.openxmlformats-officedocument.presentationml.notesSlide+xml"/>
  <Override PartName="/ppt/tags/tag51.xml" ContentType="application/vnd.openxmlformats-officedocument.presentationml.tags+xml"/>
  <Override PartName="/ppt/notesSlides/notesSlide44.xml" ContentType="application/vnd.openxmlformats-officedocument.presentationml.notesSlide+xml"/>
  <Override PartName="/ppt/tags/tag52.xml" ContentType="application/vnd.openxmlformats-officedocument.presentationml.tags+xml"/>
  <Override PartName="/ppt/notesSlides/notesSlide45.xml" ContentType="application/vnd.openxmlformats-officedocument.presentationml.notesSlide+xml"/>
  <Override PartName="/ppt/tags/tag53.xml" ContentType="application/vnd.openxmlformats-officedocument.presentationml.tags+xml"/>
  <Override PartName="/ppt/notesSlides/notesSlide46.xml" ContentType="application/vnd.openxmlformats-officedocument.presentationml.notesSlide+xml"/>
  <Override PartName="/ppt/tags/tag54.xml" ContentType="application/vnd.openxmlformats-officedocument.presentationml.tags+xml"/>
  <Override PartName="/ppt/notesSlides/notesSlide47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48.xml" ContentType="application/vnd.openxmlformats-officedocument.presentationml.notesSlide+xml"/>
  <Override PartName="/ppt/tags/tag57.xml" ContentType="application/vnd.openxmlformats-officedocument.presentationml.tags+xml"/>
  <Override PartName="/ppt/notesSlides/notesSlide49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50.xml" ContentType="application/vnd.openxmlformats-officedocument.presentationml.notesSlide+xml"/>
  <Override PartName="/ppt/tags/tag60.xml" ContentType="application/vnd.openxmlformats-officedocument.presentationml.tags+xml"/>
  <Override PartName="/ppt/notesSlides/notesSlide51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52.xml" ContentType="application/vnd.openxmlformats-officedocument.presentationml.notesSlide+xml"/>
  <Override PartName="/ppt/tags/tag63.xml" ContentType="application/vnd.openxmlformats-officedocument.presentationml.tags+xml"/>
  <Override PartName="/ppt/notesSlides/notesSlide53.xml" ContentType="application/vnd.openxmlformats-officedocument.presentationml.notesSlide+xml"/>
  <Override PartName="/ppt/tags/tag64.xml" ContentType="application/vnd.openxmlformats-officedocument.presentationml.tags+xml"/>
  <Override PartName="/ppt/notesSlides/notesSlide54.xml" ContentType="application/vnd.openxmlformats-officedocument.presentationml.notesSlide+xml"/>
  <Override PartName="/ppt/tags/tag65.xml" ContentType="application/vnd.openxmlformats-officedocument.presentationml.tags+xml"/>
  <Override PartName="/ppt/notesSlides/notesSlide55.xml" ContentType="application/vnd.openxmlformats-officedocument.presentationml.notesSlide+xml"/>
  <Override PartName="/ppt/tags/tag66.xml" ContentType="application/vnd.openxmlformats-officedocument.presentationml.tags+xml"/>
  <Override PartName="/ppt/notesSlides/notesSlide56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9"/>
  </p:notesMasterIdLst>
  <p:handoutMasterIdLst>
    <p:handoutMasterId r:id="rId60"/>
  </p:handoutMasterIdLst>
  <p:sldIdLst>
    <p:sldId id="259" r:id="rId2"/>
    <p:sldId id="386" r:id="rId3"/>
    <p:sldId id="387" r:id="rId4"/>
    <p:sldId id="388" r:id="rId5"/>
    <p:sldId id="389" r:id="rId6"/>
    <p:sldId id="390" r:id="rId7"/>
    <p:sldId id="391" r:id="rId8"/>
    <p:sldId id="393" r:id="rId9"/>
    <p:sldId id="261" r:id="rId10"/>
    <p:sldId id="342" r:id="rId11"/>
    <p:sldId id="319" r:id="rId12"/>
    <p:sldId id="330" r:id="rId13"/>
    <p:sldId id="331" r:id="rId14"/>
    <p:sldId id="332" r:id="rId15"/>
    <p:sldId id="341" r:id="rId16"/>
    <p:sldId id="343" r:id="rId17"/>
    <p:sldId id="333" r:id="rId18"/>
    <p:sldId id="335" r:id="rId19"/>
    <p:sldId id="336" r:id="rId20"/>
    <p:sldId id="337" r:id="rId21"/>
    <p:sldId id="338" r:id="rId22"/>
    <p:sldId id="339" r:id="rId23"/>
    <p:sldId id="340" r:id="rId24"/>
    <p:sldId id="356" r:id="rId25"/>
    <p:sldId id="345" r:id="rId26"/>
    <p:sldId id="346" r:id="rId27"/>
    <p:sldId id="347" r:id="rId28"/>
    <p:sldId id="348" r:id="rId29"/>
    <p:sldId id="349" r:id="rId30"/>
    <p:sldId id="361" r:id="rId31"/>
    <p:sldId id="350" r:id="rId32"/>
    <p:sldId id="351" r:id="rId33"/>
    <p:sldId id="358" r:id="rId34"/>
    <p:sldId id="352" r:id="rId35"/>
    <p:sldId id="357" r:id="rId36"/>
    <p:sldId id="354" r:id="rId37"/>
    <p:sldId id="355" r:id="rId38"/>
    <p:sldId id="362" r:id="rId39"/>
    <p:sldId id="359" r:id="rId40"/>
    <p:sldId id="360" r:id="rId41"/>
    <p:sldId id="369" r:id="rId42"/>
    <p:sldId id="363" r:id="rId43"/>
    <p:sldId id="364" r:id="rId44"/>
    <p:sldId id="365" r:id="rId45"/>
    <p:sldId id="366" r:id="rId46"/>
    <p:sldId id="367" r:id="rId47"/>
    <p:sldId id="370" r:id="rId48"/>
    <p:sldId id="381" r:id="rId49"/>
    <p:sldId id="375" r:id="rId50"/>
    <p:sldId id="394" r:id="rId51"/>
    <p:sldId id="380" r:id="rId52"/>
    <p:sldId id="383" r:id="rId53"/>
    <p:sldId id="371" r:id="rId54"/>
    <p:sldId id="384" r:id="rId55"/>
    <p:sldId id="385" r:id="rId56"/>
    <p:sldId id="372" r:id="rId57"/>
    <p:sldId id="328" r:id="rId5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6" autoAdjust="0"/>
    <p:restoredTop sz="84000" autoAdjust="0"/>
  </p:normalViewPr>
  <p:slideViewPr>
    <p:cSldViewPr>
      <p:cViewPr>
        <p:scale>
          <a:sx n="104" d="100"/>
          <a:sy n="104" d="100"/>
        </p:scale>
        <p:origin x="-193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27.03.2015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063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pPr/>
              <a:t>3/27/2015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655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 зависимости от настроек </a:t>
            </a:r>
            <a:r>
              <a:rPr lang="ru-RU" b="1" dirty="0" err="1" smtClean="0"/>
              <a:t>ViPNet</a:t>
            </a:r>
            <a:r>
              <a:rPr lang="ru-RU" b="1" dirty="0" smtClean="0"/>
              <a:t> </a:t>
            </a:r>
            <a:r>
              <a:rPr lang="ru-RU" b="1" dirty="0" err="1" smtClean="0"/>
              <a:t>Coordinator</a:t>
            </a:r>
            <a:r>
              <a:rPr lang="ru-RU" b="1" dirty="0" smtClean="0"/>
              <a:t> может выполнять следующие функции:  </a:t>
            </a:r>
            <a:endParaRPr lang="en-US" dirty="0" smtClean="0"/>
          </a:p>
          <a:p>
            <a:r>
              <a:rPr lang="ru-RU" dirty="0" smtClean="0"/>
              <a:t>• Сервера IP-адресов — обеспечивает регистрацию и доступ в реальном времени к информации о состоянии объектов защищенной сети и текущем значении их сетевых настроек (IP- адресов и т.п.).</a:t>
            </a:r>
            <a:endParaRPr lang="en-US" dirty="0" smtClean="0"/>
          </a:p>
          <a:p>
            <a:r>
              <a:rPr lang="ru-RU" dirty="0" smtClean="0"/>
              <a:t>• </a:t>
            </a:r>
            <a:r>
              <a:rPr lang="ru-RU" dirty="0" err="1" smtClean="0"/>
              <a:t>Проксирование</a:t>
            </a:r>
            <a:r>
              <a:rPr lang="ru-RU" dirty="0" smtClean="0"/>
              <a:t> защищенного трафика (организация безопасной связи между защищенными сетями через публичные сети).</a:t>
            </a:r>
            <a:endParaRPr lang="en-US" dirty="0" smtClean="0"/>
          </a:p>
          <a:p>
            <a:r>
              <a:rPr lang="ru-RU" dirty="0" smtClean="0"/>
              <a:t>• Оповещение узлов о параметрах доступа друг к другу (сервер IP-адресов).</a:t>
            </a:r>
            <a:endParaRPr lang="en-US" dirty="0" smtClean="0"/>
          </a:p>
          <a:p>
            <a:r>
              <a:rPr lang="ru-RU" dirty="0" smtClean="0"/>
              <a:t>• Организация защищенного взаимодействия с открытым узлом в локальной сети (</a:t>
            </a:r>
            <a:r>
              <a:rPr lang="ru-RU" dirty="0" err="1" smtClean="0"/>
              <a:t>туннелирование</a:t>
            </a:r>
            <a:r>
              <a:rPr lang="ru-RU" dirty="0" smtClean="0"/>
              <a:t>).</a:t>
            </a:r>
            <a:endParaRPr lang="en-US" dirty="0" smtClean="0"/>
          </a:p>
          <a:p>
            <a:r>
              <a:rPr lang="ru-RU" dirty="0" smtClean="0"/>
              <a:t>• Фильтрация открытого и туннелируемого трафика (межсетевой экран). </a:t>
            </a:r>
            <a:endParaRPr lang="en-US" dirty="0" smtClean="0"/>
          </a:p>
          <a:p>
            <a:r>
              <a:rPr lang="ru-RU" dirty="0" smtClean="0"/>
              <a:t>• Выполнение динамической и статической трансляции IP-адресов (NAT).</a:t>
            </a:r>
            <a:endParaRPr lang="en-US" dirty="0" smtClean="0"/>
          </a:p>
          <a:p>
            <a:r>
              <a:rPr lang="ru-RU" dirty="0" smtClean="0"/>
              <a:t>• Организация безопасного подключения компьютеров корпоративной сети к Интернету (сервер Открытого Интернета).</a:t>
            </a:r>
            <a:endParaRPr lang="en-US" dirty="0" smtClean="0"/>
          </a:p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40</a:t>
            </a:fld>
            <a:endParaRPr lang="ru-R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41</a:t>
            </a:fld>
            <a:endParaRPr lang="ru-R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46</a:t>
            </a:fld>
            <a:endParaRPr lang="ru-RU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50</a:t>
            </a:fld>
            <a:endParaRPr lang="ru-RU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51</a:t>
            </a:fld>
            <a:endParaRPr lang="ru-RU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52</a:t>
            </a:fld>
            <a:endParaRPr lang="ru-RU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53</a:t>
            </a:fld>
            <a:endParaRPr lang="ru-RU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54</a:t>
            </a:fld>
            <a:endParaRPr lang="ru-RU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55</a:t>
            </a:fld>
            <a:endParaRPr lang="ru-RU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56</a:t>
            </a:fld>
            <a:endParaRPr lang="ru-RU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2000" baseline="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ru-RU"/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ru-RU" sz="3200">
                <a:latin typeface="+mn-lt"/>
              </a:defRPr>
            </a:lvl1pPr>
            <a:lvl2pPr eaLnBrk="1" latinLnBrk="0" hangingPunct="1">
              <a:defRPr kumimoji="0" lang="ru-RU" sz="2800">
                <a:latin typeface="+mn-lt"/>
              </a:defRPr>
            </a:lvl2pPr>
            <a:lvl3pPr eaLnBrk="1" latinLnBrk="0" hangingPunct="1">
              <a:defRPr kumimoji="0" lang="ru-RU" sz="2400">
                <a:latin typeface="+mn-lt"/>
              </a:defRPr>
            </a:lvl3pPr>
            <a:lvl4pPr eaLnBrk="1" latinLnBrk="0" hangingPunct="1">
              <a:defRPr kumimoji="0" lang="ru-RU" sz="2400">
                <a:latin typeface="+mn-lt"/>
              </a:defRPr>
            </a:lvl4pPr>
            <a:lvl5pPr eaLnBrk="1" latinLnBrk="0" hangingPunct="1">
              <a:defRPr kumimoji="0" lang="ru-RU" sz="2400">
                <a:latin typeface="+mn-lt"/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ru-RU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ru-RU" sz="3200"/>
            </a:lvl1pPr>
            <a:lvl2pPr eaLnBrk="1" latinLnBrk="0" hangingPunct="1">
              <a:defRPr kumimoji="0" lang="ru-RU" sz="2800"/>
            </a:lvl2pPr>
            <a:lvl3pPr eaLnBrk="1" latinLnBrk="0" hangingPunct="1">
              <a:defRPr kumimoji="0" lang="ru-RU" sz="2400"/>
            </a:lvl3pPr>
            <a:lvl4pPr eaLnBrk="1" latinLnBrk="0" hangingPunct="1">
              <a:defRPr kumimoji="0" lang="ru-RU" sz="2000"/>
            </a:lvl4pPr>
            <a:lvl5pPr eaLnBrk="1" latinLnBrk="0" hangingPunct="1">
              <a:defRPr kumimoji="0" lang="ru-RU" sz="2000"/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pPr/>
              <a:t>3/27/2015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3.xm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4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5.xm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6.xml"/><Relationship Id="rId5" Type="http://schemas.openxmlformats.org/officeDocument/2006/relationships/image" Target="../media/image18.png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7.xml"/><Relationship Id="rId5" Type="http://schemas.openxmlformats.org/officeDocument/2006/relationships/image" Target="../media/image19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0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1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2.xml"/><Relationship Id="rId5" Type="http://schemas.openxmlformats.org/officeDocument/2006/relationships/image" Target="../media/image20.png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3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5.xml"/><Relationship Id="rId5" Type="http://schemas.openxmlformats.org/officeDocument/2006/relationships/image" Target="../media/image25.jpe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6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8.xml"/><Relationship Id="rId5" Type="http://schemas.openxmlformats.org/officeDocument/2006/relationships/image" Target="../media/image29.jpeg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9.xml"/><Relationship Id="rId5" Type="http://schemas.openxmlformats.org/officeDocument/2006/relationships/image" Target="../media/image30.png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2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3.xml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4.xml"/><Relationship Id="rId5" Type="http://schemas.openxmlformats.org/officeDocument/2006/relationships/image" Target="../media/image32.jpeg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5.xml"/><Relationship Id="rId5" Type="http://schemas.openxmlformats.org/officeDocument/2006/relationships/image" Target="../media/image3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6.xml"/><Relationship Id="rId5" Type="http://schemas.openxmlformats.org/officeDocument/2006/relationships/image" Target="../media/image34.jpeg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9.xml"/><Relationship Id="rId4" Type="http://schemas.openxmlformats.org/officeDocument/2006/relationships/image" Target="../media/image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0.xml"/><Relationship Id="rId4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1.xml"/><Relationship Id="rId4" Type="http://schemas.openxmlformats.org/officeDocument/2006/relationships/image" Target="../media/image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2.xml"/><Relationship Id="rId5" Type="http://schemas.openxmlformats.org/officeDocument/2006/relationships/image" Target="../media/image35.png"/><Relationship Id="rId4" Type="http://schemas.openxmlformats.org/officeDocument/2006/relationships/image" Target="../media/image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3.xml"/><Relationship Id="rId5" Type="http://schemas.openxmlformats.org/officeDocument/2006/relationships/image" Target="../media/image36.png"/><Relationship Id="rId4" Type="http://schemas.openxmlformats.org/officeDocument/2006/relationships/image" Target="../media/image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4.xml"/><Relationship Id="rId5" Type="http://schemas.openxmlformats.org/officeDocument/2006/relationships/image" Target="../media/image37.jpeg"/><Relationship Id="rId4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notesSlide" Target="../notesSlides/notesSlide49.xml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7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6.png"/><Relationship Id="rId9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0.xml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3.xml"/><Relationship Id="rId5" Type="http://schemas.openxmlformats.org/officeDocument/2006/relationships/image" Target="../media/image45.png"/><Relationship Id="rId4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4.xml"/><Relationship Id="rId5" Type="http://schemas.openxmlformats.org/officeDocument/2006/relationships/image" Target="../media/image46.jpeg"/><Relationship Id="rId4" Type="http://schemas.openxmlformats.org/officeDocument/2006/relationships/image" Target="../media/image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5.xml"/><Relationship Id="rId5" Type="http://schemas.openxmlformats.org/officeDocument/2006/relationships/image" Target="../media/image47.jpeg"/><Relationship Id="rId4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6.xml"/><Relationship Id="rId4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5" Type="http://schemas.openxmlformats.org/officeDocument/2006/relationships/image" Target="../media/image10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132856"/>
            <a:ext cx="6336704" cy="2304256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altLang="ru-RU" sz="3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Материально – техническое обеспечение учебного процесса </a:t>
            </a:r>
            <a:br>
              <a:rPr lang="ru-RU" altLang="ru-RU" sz="3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altLang="ru-RU" sz="3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 направлении ИКТ</a:t>
            </a:r>
            <a:endParaRPr lang="ru-RU" altLang="ru-RU" sz="30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779912" y="4149079"/>
            <a:ext cx="5040560" cy="2478733"/>
          </a:xfrm>
        </p:spPr>
        <p:txBody>
          <a:bodyPr>
            <a:noAutofit/>
          </a:bodyPr>
          <a:lstStyle/>
          <a:p>
            <a:pPr algn="l"/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Горбачук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 Александр Петрович</a:t>
            </a:r>
          </a:p>
          <a:p>
            <a:pPr algn="l"/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Зам.начальника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отдела учебных программ по работе с партнерами</a:t>
            </a:r>
          </a:p>
          <a:p>
            <a:pPr algn="l"/>
            <a:endParaRPr lang="ru-RU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  <a:p>
            <a:pPr algn="l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Aleksandr.Gorbachuk@infotecs.ru       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+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7 495 737 61 92 * 5235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+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7 910 800 80 80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6286500" y="6627813"/>
            <a:ext cx="28575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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 </a:t>
            </a:r>
            <a:r>
              <a:rPr lang="en-US" altLang="ru-RU" sz="800" dirty="0" smtClean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201</a:t>
            </a:r>
            <a:r>
              <a:rPr lang="ru-RU" altLang="ru-RU" sz="800" dirty="0" smtClean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5 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ОАО «ИнфоТеКС»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132856"/>
            <a:ext cx="6336704" cy="2304256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"Криптографическая защита информации" 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8156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200317"/>
              </p:ext>
            </p:extLst>
          </p:nvPr>
        </p:nvGraphicFramePr>
        <p:xfrm>
          <a:off x="899592" y="2132856"/>
          <a:ext cx="7939110" cy="4101084"/>
        </p:xfrm>
        <a:graphic>
          <a:graphicData uri="http://schemas.openxmlformats.org/drawingml/2006/table">
            <a:tbl>
              <a:tblPr firstRow="1" firstCol="1" bandRow="1"/>
              <a:tblGrid>
                <a:gridCol w="385312"/>
                <a:gridCol w="5951392"/>
                <a:gridCol w="1602406"/>
              </a:tblGrid>
              <a:tr h="270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</a:t>
                      </a:r>
                      <a:r>
                        <a:rPr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</a:t>
                      </a:r>
                      <a:r>
                        <a:rPr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методические</a:t>
                      </a:r>
                      <a:r>
                        <a:rPr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материалы</a:t>
                      </a:r>
                      <a:r>
                        <a:rPr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</a:t>
                      </a:r>
                      <a:endParaRPr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27015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Система защиты информации </a:t>
                      </a:r>
                      <a:r>
                        <a:rPr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(Курс лекций) 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27015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Система защиты информации </a:t>
                      </a:r>
                      <a:r>
                        <a:rPr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(Практикум)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55716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CD</a:t>
                      </a: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-диск (содержащий </a:t>
                      </a:r>
                      <a:r>
                        <a:rPr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и </a:t>
                      </a: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лицензии предназначенный для проведения лабораторных работ, дополнительные материалы).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270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Академические лицензии на ПО  сроком на 1 год в составе 2-х </a:t>
                      </a:r>
                      <a:r>
                        <a:rPr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VPN </a:t>
                      </a:r>
                      <a:r>
                        <a:rPr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сетей:</a:t>
                      </a:r>
                      <a:endParaRPr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шт./ инсталляций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27015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lang="en-US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lang="en-US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Administrator</a:t>
                      </a: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27015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</a:t>
                      </a:r>
                      <a:r>
                        <a:rPr lang="en-US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Coordinator  Windows </a:t>
                      </a: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3.х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270158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lang="en-US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Client</a:t>
                      </a: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 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683568" y="365755"/>
            <a:ext cx="67687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"Криптографическая защита информации"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835968" y="1491915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914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365755"/>
            <a:ext cx="67687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"Криптографическая защита информации"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556792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Краткое описание модулей: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Administrator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(Администратор)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— это базовый программный комплекс для настройки и управления защищенной сетью, включающий в себя: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NCC (Центр управления сетью, ЦУС) 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— программное обеспечение, предназначенное для конфигурирования и управления виртуальной защищенной сетью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KC &amp; CA (Удостоверяющий и ключевой центр, УКЦ) 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— программное обеспечение, которое выполняет функции центра формирования ключей шифрования и персональных ключей пользователей —Ключевого центра, а также функции Удостоверяющего центра.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43915" y="1268760"/>
            <a:ext cx="1020573" cy="1111495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365755"/>
            <a:ext cx="67687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"Криптографическая защита информации"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997839"/>
            <a:ext cx="81369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Coordinator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- программный сервер защищенной сети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функционирующий под управлением операционных систем MS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XP SP3 (32-разрядная) /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Server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2003 (32-разрядная) /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Vista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SP2 (32/64-разрядная) /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Server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2008 (32/64-разрядная) /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7 (32/64-разрядная)/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Windows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Server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2008 R2 (64-разрядная).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611" y="5445224"/>
            <a:ext cx="1320923" cy="1115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96744" y="2996952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Client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(Клиент)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— это программный комплекс, выполняющий на рабочем месте пользователя или сервере с прикладным ПО функции VPN-клиента, персонального экрана, клиента защищенной почтовой системы, а также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криптопровайдера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для прикладных программ, использующих функции подписи и шифрования.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365755"/>
            <a:ext cx="67687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"Криптографическая защита информации"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018" y="1556792"/>
            <a:ext cx="1036638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pic>
        <p:nvPicPr>
          <p:cNvPr id="4098" name="Picture 2" descr="Screen Templat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408712" cy="474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365755"/>
            <a:ext cx="676875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"Криптографическая защита информации" 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132856"/>
            <a:ext cx="6336704" cy="2304256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Удостоверяющий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центр"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190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"Удостоверяющий центр" 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835968" y="1491915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287174"/>
              </p:ext>
            </p:extLst>
          </p:nvPr>
        </p:nvGraphicFramePr>
        <p:xfrm>
          <a:off x="1043608" y="2794278"/>
          <a:ext cx="7801843" cy="3470148"/>
        </p:xfrm>
        <a:graphic>
          <a:graphicData uri="http://schemas.openxmlformats.org/drawingml/2006/table">
            <a:tbl>
              <a:tblPr firstRow="1" firstCol="1" bandRow="1"/>
              <a:tblGrid>
                <a:gridCol w="420614"/>
                <a:gridCol w="6363563"/>
                <a:gridCol w="101766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</a:t>
                      </a:r>
                      <a:r>
                        <a:rPr kumimoji="0"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методические</a:t>
                      </a:r>
                      <a:r>
                        <a:rPr kumimoji="0"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материалы</a:t>
                      </a:r>
                      <a:r>
                        <a:rPr kumimoji="0"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Система защиты информации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(Курс лекций) 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Система защиты информации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 - Удостоверяющий центр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CD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-диск (содержащий программное обеспечение и лицензии предназначенный для проведения лабораторных работ, дополнительные материалы).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"Удостоверяющий центр" 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35968" y="1491915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48734"/>
              </p:ext>
            </p:extLst>
          </p:nvPr>
        </p:nvGraphicFramePr>
        <p:xfrm>
          <a:off x="1018629" y="2780928"/>
          <a:ext cx="7801843" cy="2442402"/>
        </p:xfrm>
        <a:graphic>
          <a:graphicData uri="http://schemas.openxmlformats.org/drawingml/2006/table">
            <a:tbl>
              <a:tblPr firstRow="1" firstCol="1" bandRow="1"/>
              <a:tblGrid>
                <a:gridCol w="420614"/>
                <a:gridCol w="5725045"/>
                <a:gridCol w="165618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Академические лицензии на ПО  сроком на 1 год в составе 2-х </a:t>
                      </a:r>
                      <a:r>
                        <a:rPr kumimoji="0"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VPN </a:t>
                      </a:r>
                      <a:r>
                        <a:rPr kumimoji="0"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сетей: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шт./ инсталляций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en-US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Administrator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</a:t>
                      </a:r>
                      <a:r>
                        <a:rPr kumimoji="0" lang="en-US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Coordinator  Windows 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en-US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Client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 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 smtClean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en-US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Registration Point</a:t>
                      </a: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 </a:t>
                      </a:r>
                      <a:endParaRPr kumimoji="0" lang="en-US" sz="1800" b="0" kern="1200" dirty="0">
                        <a:solidFill>
                          <a:srgbClr val="FF0000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b="0" kern="1200" dirty="0">
                        <a:solidFill>
                          <a:srgbClr val="FF0000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 smtClean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en-US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Publication Service 3.х 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b="0" kern="1200" dirty="0">
                        <a:solidFill>
                          <a:srgbClr val="FF0000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 smtClean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en-US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Crypto Service</a:t>
                      </a: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 </a:t>
                      </a:r>
                      <a:endParaRPr kumimoji="0" lang="en-US" sz="1800" b="0" kern="1200" dirty="0">
                        <a:solidFill>
                          <a:srgbClr val="FF0000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99592" y="1997839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Registration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Point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(Центр регистрации)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предназначен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для создания защищенного автоматизированного рабочего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места,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для регистрации пользователей, хранения регистрационных данных, создания запросов на выпуск сертификатов и их обслуживание в УКЦ, а также запросов на формирование дистрибутивов справочно-ключевой информации для узлов сети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в УКЦ.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"Удостоверяющий центр" </a:t>
            </a:r>
          </a:p>
        </p:txBody>
      </p:sp>
      <p:pic>
        <p:nvPicPr>
          <p:cNvPr id="9218" name="Picture 2" descr="ViPNet Registration Poi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337" y="5628823"/>
            <a:ext cx="1076143" cy="96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63670" y="6660610"/>
            <a:ext cx="2857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3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 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ноября 2014 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Segoe UI Light" pitchFamily="34" charset="0"/>
              <a:cs typeface="Segoe U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86500" y="6627813"/>
            <a:ext cx="28575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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 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201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4, ОАО «ИнфоТеКС»</a:t>
            </a:r>
          </a:p>
        </p:txBody>
      </p:sp>
      <p:pic>
        <p:nvPicPr>
          <p:cNvPr id="13" name="Picture 4" descr="http://cdn3.img22.ria.ru/images/43181/65/4318165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29284" y="5013176"/>
            <a:ext cx="2222136" cy="125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83567" y="1196752"/>
            <a:ext cx="819157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Количество участников программы в России: 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					более 60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Факультет ВМК МГУ имени М.В.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Ломоносова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участник программы сотрудничества с 2006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года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2014 год</a:t>
            </a: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indent="-342900">
              <a:buFontTx/>
              <a:buChar char="-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Создана специализированная лаборатория </a:t>
            </a:r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indent="-342900">
              <a:buFontTx/>
              <a:buChar char="-"/>
            </a:pP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indent="-342900">
              <a:buFontTx/>
              <a:buChar char="-"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Спец курс для студентов 3-4 курса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Tx/>
              <a:buChar char="-"/>
            </a:pPr>
            <a:endParaRPr lang="ru-RU" sz="24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</p:txBody>
      </p:sp>
      <p:pic>
        <p:nvPicPr>
          <p:cNvPr id="15" name="Picture 2" descr="http://t3.gstatic.com/images?q=tbn:ANd9GcSWCpUgPrcWRMoppxgv7JEtKMZpNVsEb_M1pGOQJuV_q_6CU2-8aQ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563" y="3573016"/>
            <a:ext cx="130492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430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"Удостоверяющий центр"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988840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Publication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Service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(Сервис публикации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 - 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предназначена для автоматизации процессов публикации изданных в УЦ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сертификатов (администраторов, пользователей, кросс-сертификатов) и COC на точках распространения данных.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Также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обеспечивается импорт СОС, сформированных сторонними УЦ.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194" name="Picture 2" descr="ViPNet Publication Servi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980" y="5589240"/>
            <a:ext cx="9525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"Удостоверяющий центр"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43841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Crypto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Service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Криптосервис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представляет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собой средство автоматизации взаимодействия с инфраструктурой открытых ключей, построенной на базе УЦ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а  также симметричной ключевой структурой, используемой в сетях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Кроме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того,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Crypto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Service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позволяет встраивать криптографические функции в прикладное программное обеспечение заказчика (почтовые и банковские системы, системы электронного, юридически значимого документооборота, электронные витрины и т. п.).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170" name="Picture 2" descr="ViPNet CryptoServi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589240"/>
            <a:ext cx="9525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"Удостоверяющий центр" 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 bwMode="auto">
          <a:xfrm>
            <a:off x="457200" y="1430362"/>
            <a:ext cx="8229600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8" rIns="91413" bIns="45708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indent="0" algn="ctr">
              <a:buNone/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Взаимодействие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 Registration Point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при обслуживании абонентов сети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852936"/>
            <a:ext cx="6503938" cy="3554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Объект 2"/>
          <p:cNvSpPr>
            <a:spLocks noGrp="1"/>
          </p:cNvSpPr>
          <p:nvPr/>
        </p:nvSpPr>
        <p:spPr bwMode="auto">
          <a:xfrm>
            <a:off x="457200" y="1499294"/>
            <a:ext cx="8229600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3" tIns="45708" rIns="91413" bIns="45708" numCol="1" anchor="t" anchorCtr="0" compatLnSpc="1">
            <a:prstTxWarp prst="textNoShape">
              <a:avLst/>
            </a:prstTxWarp>
          </a:bodyPr>
          <a:lstStyle>
            <a:lvl1pPr marL="341313" indent="-341313" algn="l" defTabSz="912813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2400" b="0" kern="1200" baseline="0">
                <a:solidFill>
                  <a:schemeClr val="tx1"/>
                </a:solidFill>
                <a:latin typeface="Segoe UI Light" pitchFamily="34" charset="0"/>
                <a:ea typeface="+mn-ea"/>
                <a:cs typeface="+mn-cs"/>
              </a:defRPr>
            </a:lvl1pPr>
            <a:lvl2pPr marL="741363" indent="-284163" algn="l" defTabSz="912813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Courier New" pitchFamily="49" charset="0"/>
              <a:buChar char="o"/>
              <a:defRPr sz="1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itchFamily="34" charset="0"/>
                <a:ea typeface="+mn-ea"/>
                <a:cs typeface="+mn-cs"/>
              </a:defRPr>
            </a:lvl2pPr>
            <a:lvl3pPr marL="1141413" indent="-227013" algn="l" defTabSz="912813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Segoe UI Light" pitchFamily="34" charset="0"/>
                <a:ea typeface="+mn-ea"/>
                <a:cs typeface="+mn-cs"/>
              </a:defRPr>
            </a:lvl3pPr>
            <a:lvl4pPr marL="1598613" indent="-227013" algn="l" defTabSz="912813" rtl="0" eaLnBrk="0" fontAlgn="base" hangingPunct="0">
              <a:lnSpc>
                <a:spcPct val="90000"/>
              </a:lnSpc>
              <a:spcBef>
                <a:spcPts val="12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7013" algn="l" defTabSz="9128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65" indent="-228533" algn="l" defTabSz="9141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30" indent="-228533" algn="l" defTabSz="9141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97" indent="-228533" algn="l" defTabSz="9141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64" indent="-228533" algn="l" defTabSz="91413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Схема взаимодействия узлов, участвующих в документообороте</a:t>
            </a:r>
          </a:p>
          <a:p>
            <a:pPr marL="0" indent="0" algn="just">
              <a:buNone/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893" y="3298854"/>
            <a:ext cx="7165305" cy="304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"Удостоверяющий центр"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36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132856"/>
            <a:ext cx="6336704" cy="2304256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"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Программно-аппаратная защита информации"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5066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35968" y="1491915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980904"/>
              </p:ext>
            </p:extLst>
          </p:nvPr>
        </p:nvGraphicFramePr>
        <p:xfrm>
          <a:off x="809150" y="2492896"/>
          <a:ext cx="8128520" cy="3785616"/>
        </p:xfrm>
        <a:graphic>
          <a:graphicData uri="http://schemas.openxmlformats.org/drawingml/2006/table">
            <a:tbl>
              <a:tblPr firstRow="1" firstCol="1" bandRow="1"/>
              <a:tblGrid>
                <a:gridCol w="453889"/>
                <a:gridCol w="6304665"/>
                <a:gridCol w="1369966"/>
              </a:tblGrid>
              <a:tr h="2044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Учебно-методические материалы: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447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Система защиты информации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(Курс лекций) 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447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Система защиты информации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447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 - Программно-аппаратные комплексы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830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 -  Технология построения виртуальных защищенных сетей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Windows&amp;Linux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0830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CD-диск (содержащий программное обеспечение и лицензии предназначенный для проведения лабораторных работ, дополнительные материалы).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35968" y="1491915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000516"/>
              </p:ext>
            </p:extLst>
          </p:nvPr>
        </p:nvGraphicFramePr>
        <p:xfrm>
          <a:off x="899592" y="2780928"/>
          <a:ext cx="7992888" cy="3463891"/>
        </p:xfrm>
        <a:graphic>
          <a:graphicData uri="http://schemas.openxmlformats.org/drawingml/2006/table">
            <a:tbl>
              <a:tblPr firstRow="1" firstCol="1" bandRow="1"/>
              <a:tblGrid>
                <a:gridCol w="446315"/>
                <a:gridCol w="5802671"/>
                <a:gridCol w="1743902"/>
              </a:tblGrid>
              <a:tr h="6284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Академические лицензии на ПО  сроком на 1 год в составе 2-х VPN </a:t>
                      </a:r>
                      <a:r>
                        <a:rPr kumimoji="0" lang="ru-RU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сетей: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шт./ инсталляций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4217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Administrator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4217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Coordinator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Windows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4217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 smtClean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Coordinator</a:t>
                      </a: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Linux</a:t>
                      </a:r>
                      <a:endParaRPr kumimoji="0" lang="en-US" sz="1800" b="0" kern="1200" dirty="0">
                        <a:solidFill>
                          <a:srgbClr val="FF0000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b="0" kern="1200" dirty="0">
                        <a:solidFill>
                          <a:srgbClr val="FF0000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4217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Client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 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1421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Программно-аппаратные комплексы </a:t>
                      </a:r>
                      <a:r>
                        <a:rPr kumimoji="0" lang="ru-RU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: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28433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Программно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</a:t>
                      </a: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аппаратный комплекс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Coordinator HW1000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b="0" kern="1200" dirty="0">
                        <a:solidFill>
                          <a:srgbClr val="FF0000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28433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Программно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</a:t>
                      </a: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аппаратный комплекс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0" kern="1200" dirty="0" err="1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Coordinator HW100C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0" kern="1200" dirty="0">
                          <a:solidFill>
                            <a:srgbClr val="FF0000"/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b="0" kern="1200" dirty="0">
                        <a:solidFill>
                          <a:srgbClr val="FF0000"/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7584" y="2413338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Coordinator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Linux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—  (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Криптошлюз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и межсетевой экран) программный сервер защищенной сети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устанавливаемый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на ОС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Linux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 ядрами 2.6.x (до 2.6.39 включительно)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или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3.х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(до 3.6 включительно)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дистрибутивы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RedHat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Suse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и др.).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4578" name="Picture 2" descr="ViPNet Coordinator (Linux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445224"/>
            <a:ext cx="9525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83568" y="1628800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Coordinator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HW1000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— это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криптошлюз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и межсетевой экран, построенный на аппаратной платформе телекоммуникационных серверов компании «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Аквариус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Он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легко интегрируется в существующую инфраструктуру, надежно защищает передаваемую по каналам связи информацию от несанкционированного доступа и подмены.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0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Использование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адаптированной ОС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Linux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и надежной аппаратной платформы серверов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AquaServer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позволяет применять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Coordinator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HW1000 в качестве корпоративного решения, к которому предъявляются самые жесткие требования по функциональности, удобству эксплуатации, надежности и отказоустойчивости.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5838446" cy="891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806" y="2492896"/>
            <a:ext cx="6074683" cy="54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932856" y="3209238"/>
            <a:ext cx="6768752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defTabSz="914400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Создан на базе сервера </a:t>
            </a:r>
            <a:r>
              <a:rPr lang="en-US" altLang="ru-RU" sz="20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AquaServer</a:t>
            </a: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T40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компании </a:t>
            </a:r>
            <a:r>
              <a:rPr lang="ru-RU" altLang="ru-RU" sz="20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Аквариус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defTabSz="914400" eaLnBrk="1" hangingPunct="1">
              <a:spcBef>
                <a:spcPct val="0"/>
              </a:spcBef>
              <a:buFontTx/>
              <a:buChar char="-"/>
            </a:pP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Intel Core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i3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530</a:t>
            </a:r>
          </a:p>
          <a:p>
            <a:pPr defTabSz="914400" eaLnBrk="1" hangingPunct="1">
              <a:spcBef>
                <a:spcPct val="0"/>
              </a:spcBef>
              <a:buFontTx/>
              <a:buChar char="-"/>
            </a:pP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</a:t>
            </a: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SSD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для хранения прошивки</a:t>
            </a: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defTabSz="914400" eaLnBrk="1" hangingPunct="1">
              <a:spcBef>
                <a:spcPct val="0"/>
              </a:spcBef>
              <a:buFontTx/>
              <a:buChar char="-"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1</a:t>
            </a: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HDD 250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Гб </a:t>
            </a:r>
          </a:p>
          <a:p>
            <a:pPr defTabSz="914400" eaLnBrk="1" hangingPunct="1">
              <a:spcBef>
                <a:spcPct val="0"/>
              </a:spcBef>
              <a:buFontTx/>
              <a:buChar char="-"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4 интерфейса </a:t>
            </a: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Ethernet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100/1000</a:t>
            </a:r>
          </a:p>
          <a:p>
            <a:pPr defTabSz="914400" eaLnBrk="1" hangingPunct="1">
              <a:spcBef>
                <a:spcPct val="0"/>
              </a:spcBef>
              <a:buFontTx/>
              <a:buChar char="-"/>
            </a:pP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форм-фактор 19</a:t>
            </a: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”,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половинной глубины</a:t>
            </a:r>
            <a:endParaRPr lang="en-US" altLang="ru-RU" sz="20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defTabSz="914400" eaLnBrk="1" hangingPunct="1">
              <a:spcBef>
                <a:spcPct val="0"/>
              </a:spcBef>
              <a:buFontTx/>
              <a:buChar char="-"/>
            </a:pPr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потребляемая мощность – 155 Вт. 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06" y="5755165"/>
            <a:ext cx="2986720" cy="63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8" descr="Coordinator_HW100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457" y="5406198"/>
            <a:ext cx="3571689" cy="119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63670" y="6660610"/>
            <a:ext cx="2857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3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 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ноября 2014 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Segoe UI Light" pitchFamily="34" charset="0"/>
              <a:cs typeface="Segoe U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86500" y="6627813"/>
            <a:ext cx="28575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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 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201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4, ОАО «ИнфоТеКС»</a:t>
            </a:r>
          </a:p>
        </p:txBody>
      </p:sp>
      <p:pic>
        <p:nvPicPr>
          <p:cNvPr id="15" name="Picture 2" descr="http://t3.gstatic.com/images?q=tbn:ANd9GcSWCpUgPrcWRMoppxgv7JEtKMZpNVsEb_M1pGOQJuV_q_6CU2-8aQ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17032"/>
            <a:ext cx="130492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919341" y="548680"/>
            <a:ext cx="79035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Ведомственные вузы участники 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программы с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2009 года……</a:t>
            </a:r>
          </a:p>
        </p:txBody>
      </p:sp>
      <p:pic>
        <p:nvPicPr>
          <p:cNvPr id="18" name="Picture 2" descr="http://abakan-news.ru/wp-content/uploads/2014/01/politsiya-300x22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130" y="4832690"/>
            <a:ext cx="2160240" cy="162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9341" y="1988840"/>
            <a:ext cx="79035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Краснодарское высшее военное училище (военный институт) им. С.М. Штеменко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Пензенский Филиал ВИПК МВД России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Воронежский Институт ФСИН России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Калининградский пограничный институт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Академия ФСО России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				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446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pic>
        <p:nvPicPr>
          <p:cNvPr id="31746" name="Picture 2" descr="http://infotecs.ru/upload/medialibrary/e9f/hw1000_shem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95385"/>
            <a:ext cx="7424603" cy="311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518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99592" y="1443841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Coordinator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HW 100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— это компактный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криптошлюз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и межсетевой экран, позволяющий безопасно включить любое сетевое оборудование в виртуальную частную сеть, построенную с использованием продуктов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и надежно защитить передаваемую информацию от несанкционированного доступа и подмены.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Совместно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 другими программными продуктами из состава комплекса ПО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CUSTOM,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Coordinator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HW 1000 и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HW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100 обеспечивают эффективную реализацию множества сценариев защиты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информации: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99592" y="2996952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Межсетевые взаимодействия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Защищенный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доступ удаленных и мобильных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пользователей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Защита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беспроводных сетей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связи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Защита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мультисервисных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сетей (включая IP-телефонию и видеоконференцсвязь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Разграничение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доступа к информации в локальных сетях; а также любые комбинации перечисленных выше сценариев.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1413" y="2627620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Множество сценариев защиты информации: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27" descr="Coordinator_HW1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702" y="1410866"/>
            <a:ext cx="20161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caselist-brik2_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2736850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BK3741S-00C-big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184" y="1175805"/>
            <a:ext cx="2881312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pic>
        <p:nvPicPr>
          <p:cNvPr id="30722" name="Picture 2" descr="http://infotecs.ru/images/icons/vipnet/hw100_shem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24" y="2420888"/>
            <a:ext cx="8057739" cy="336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24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/>
        </p:nvSpPr>
        <p:spPr bwMode="auto">
          <a:xfrm>
            <a:off x="-79440" y="1783934"/>
            <a:ext cx="9331960" cy="362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Типовая схема использования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HW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9" descr="lab_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60" y="2727192"/>
            <a:ext cx="8312728" cy="365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«ПАЗИ"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132856"/>
            <a:ext cx="6336704" cy="2304256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"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Межсетевые экраны"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673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«МЭ"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35968" y="1491915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971084"/>
              </p:ext>
            </p:extLst>
          </p:nvPr>
        </p:nvGraphicFramePr>
        <p:xfrm>
          <a:off x="835969" y="3082632"/>
          <a:ext cx="8056511" cy="3154680"/>
        </p:xfrm>
        <a:graphic>
          <a:graphicData uri="http://schemas.openxmlformats.org/drawingml/2006/table">
            <a:tbl>
              <a:tblPr firstRow="1" firstCol="1" bandRow="1"/>
              <a:tblGrid>
                <a:gridCol w="434344"/>
                <a:gridCol w="5965983"/>
                <a:gridCol w="165618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</a:t>
                      </a:r>
                      <a:r>
                        <a:rPr kumimoji="0"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методические</a:t>
                      </a:r>
                      <a:r>
                        <a:rPr kumimoji="0"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материалы</a:t>
                      </a:r>
                      <a:r>
                        <a:rPr kumimoji="0"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Межсетевое экранирование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CD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-диск (содержащий программное обеспечение и лицензии предназначенный для проведения лабораторных работ, дополнительные материалы).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Академические лицензии на ПО  сроком на 1 год в составе 2-х </a:t>
                      </a:r>
                      <a:r>
                        <a:rPr kumimoji="0"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VPN </a:t>
                      </a:r>
                      <a:r>
                        <a:rPr kumimoji="0" lang="en-US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сетей: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шт./ инсталляций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Personal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Firewall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Office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Firewall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«МЭ"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720840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Firewall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3.х — программный межсетевой экран, предназначенный для небольших и средних организаций.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Он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позволяет обеспечить защиту локальной сети от любых атак из Интернета, а также дает возможность гибкого управления доступом к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интернет-ресурсам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и организации виртуальных локальных сетей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Firewall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3.х сертифицирован ФСБ России и может использоваться для защиты информации от НСД в государственных структурах и организациях.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6386" name="Picture 2" descr="ViPNet Office Firewall (сертифицированный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988" y="4149080"/>
            <a:ext cx="9525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518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«МЭ"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2770" name="Picture 2" descr="http://infotecs.ru/products/img/of/ViPNet_Office_Firewall_scheme-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97686"/>
            <a:ext cx="8108058" cy="3959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3714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«МЭ"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582341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Personal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Firewall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— надежное средство защиты компьютера и персональных данных от сетевых атак и кражи личной информации при подключении к Интернету и локальной сети.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Personal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Firewall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версии 3.х сертифицирован ФСБ России как средство защиты от НСД и может использоваться в государственных структурах и организациях, обеспечивая как высокий уровень защищенности компьютера и данных, так и гибкость управления и удобство использования.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9698" name="Picture 2" descr="ViPNet Personal Firewall (сертифицированный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5517232"/>
            <a:ext cx="9525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624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63670" y="6660610"/>
            <a:ext cx="2857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3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 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ноября 2014 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Segoe UI Light" pitchFamily="34" charset="0"/>
              <a:cs typeface="Segoe U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86500" y="6627813"/>
            <a:ext cx="28575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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 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201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4, ОАО «ИнфоТеКС»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548680"/>
            <a:ext cx="5760641" cy="6206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5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Основные направления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1988840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Интеграция в учебный процесс образовательного учреждения Учебно-методического Комплекса </a:t>
            </a:r>
            <a:r>
              <a:rPr lang="ru-RU" sz="2400" cap="small" dirty="0" err="1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en-US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buAutoNum type="arabicPeriod"/>
            </a:pP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buAutoNum type="arabicPeriod"/>
            </a:pPr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buAutoNum type="arabicPeriod"/>
            </a:pP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Создание совместных учебно-методических материалов</a:t>
            </a:r>
            <a:r>
              <a:rPr lang="en-US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 marL="457200" indent="-457200">
              <a:buAutoNum type="arabicPeriod"/>
            </a:pP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0" indent="-457200">
              <a:buAutoNum type="arabicPeriod"/>
            </a:pPr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3. Создание специализированной учебной лаборатории </a:t>
            </a:r>
            <a:r>
              <a:rPr lang="ru-RU" sz="2400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en-US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708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«МЭ"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8674" name="Picture 2" descr="http://infotecs.ru/products/img/pf/ViPNet_Personal_Firewall_scheme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11410"/>
            <a:ext cx="8382000" cy="3887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624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132856"/>
            <a:ext cx="6336704" cy="2304256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"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Защита от несанкционированного доступа"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158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«Защита от НСД"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35968" y="1239143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03847"/>
              </p:ext>
            </p:extLst>
          </p:nvPr>
        </p:nvGraphicFramePr>
        <p:xfrm>
          <a:off x="971600" y="1844824"/>
          <a:ext cx="7848873" cy="4732020"/>
        </p:xfrm>
        <a:graphic>
          <a:graphicData uri="http://schemas.openxmlformats.org/drawingml/2006/table">
            <a:tbl>
              <a:tblPr firstRow="1" firstCol="1" bandRow="1"/>
              <a:tblGrid>
                <a:gridCol w="443972"/>
                <a:gridCol w="5736179"/>
                <a:gridCol w="1668722"/>
              </a:tblGrid>
              <a:tr h="248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Учебно-методические материалы: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Межсетевое экранирование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 - Межсетевое экранирование и система обнаружения вторжений IDS (Лекция + 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1656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Система защиты информации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(Курс лекций) 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- Система защиты информации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878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 - Программно-аппаратные комплексы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(Практикум)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3500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CD-диск (содержащий программное обеспечение и лицензии предназначенный для проведения лабораторных работ, дополнительные материалы)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9850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«Защита от НСД"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35968" y="1239143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526458"/>
              </p:ext>
            </p:extLst>
          </p:nvPr>
        </p:nvGraphicFramePr>
        <p:xfrm>
          <a:off x="907976" y="3429000"/>
          <a:ext cx="8056512" cy="2523744"/>
        </p:xfrm>
        <a:graphic>
          <a:graphicData uri="http://schemas.openxmlformats.org/drawingml/2006/table">
            <a:tbl>
              <a:tblPr firstRow="1" firstCol="1" bandRow="1"/>
              <a:tblGrid>
                <a:gridCol w="455717"/>
                <a:gridCol w="5887928"/>
                <a:gridCol w="1712867"/>
              </a:tblGrid>
              <a:tr h="429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Академические лицензии на ПО  сроком на 1 год в составе 2-х VPN </a:t>
                      </a:r>
                      <a:r>
                        <a:rPr kumimoji="0" lang="ru-RU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сетей: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шт./ инсталляций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Administrator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Coordinator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Windows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Client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 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SafeDisk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4.x 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Personal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Firewall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ПО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Office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Firewall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3.х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9850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«Защита от НСД"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835968" y="1239143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СОСТАВ: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870080"/>
              </p:ext>
            </p:extLst>
          </p:nvPr>
        </p:nvGraphicFramePr>
        <p:xfrm>
          <a:off x="835968" y="3550761"/>
          <a:ext cx="7984505" cy="1261872"/>
        </p:xfrm>
        <a:graphic>
          <a:graphicData uri="http://schemas.openxmlformats.org/drawingml/2006/table">
            <a:tbl>
              <a:tblPr firstRow="1" firstCol="1" bandRow="1"/>
              <a:tblGrid>
                <a:gridCol w="451644"/>
                <a:gridCol w="5835303"/>
                <a:gridCol w="1697558"/>
              </a:tblGrid>
              <a:tr h="20828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Программно-аппаратные комплексы </a:t>
                      </a:r>
                      <a:r>
                        <a:rPr kumimoji="0" lang="ru-RU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: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Кол-во шт.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Программно-аппаратный комплекс </a:t>
                      </a:r>
                      <a:r>
                        <a:rPr kumimoji="0" lang="ru-RU" sz="1800" b="1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IDS 1000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08280"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Программно</a:t>
                      </a: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-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аппаратный комплекс</a:t>
                      </a: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en-US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en-US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Coordinator HW1000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9850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7584" y="2442368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SafeDisk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программное решение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предназначено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для организации безопасного хранения конфиденциальной информации и удобной работы с ней на персональном компьютере. </a:t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SafeDisk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сертифицированн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ФСБ и ФСТЭК России, обеспечивает высокий уровень защиты любой информации и может использоваться в государственных структурах и организациях как СКЗИ и средство защиты от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НСД.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«Защита от НСД"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6866" name="Picture 2" descr="ViPNet SafeDisk (сертифицированный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972" y="1628800"/>
            <a:ext cx="952500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850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21771" y="1369115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IDS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– это программно-аппаратный комплекс, выполненный в виде отдельно стоящего сетевого устройства, предназначенный для обнаружения вторжений в информационные системы на основе динамического анализа сетевого трафика стека протоколов TCP/IP для протоколов всех уровней модели взаимодействия открытых систем, начиная с сетевого и заканчивая прикладным. 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IDS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может использоваться в органах государственной власти Российской Федерации в автоматизированных информационных системах, обрабатывающих информацию, не содержащую сведений, составляющих государственную тайну. 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«Защита от НСД"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7890" name="Picture 2" descr="ViPNet ID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441" y="4293096"/>
            <a:ext cx="9525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9850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«Защита от НСД"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/>
        </p:nvSpPr>
        <p:spPr bwMode="auto">
          <a:xfrm>
            <a:off x="492918" y="1135062"/>
            <a:ext cx="8229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Типовая схема включения</a:t>
            </a:r>
          </a:p>
        </p:txBody>
      </p:sp>
      <p:pic>
        <p:nvPicPr>
          <p:cNvPr id="10" name="Picture 29" descr="F:\Мои доки\R499 ViPNet IDS 1_0\Рекалмный материал\схемы\main-sc.jpg"/>
          <p:cNvPicPr>
            <a:picLocks noGrp="1"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88" y="1546969"/>
            <a:ext cx="8229600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683568" y="4885160"/>
            <a:ext cx="8460432" cy="174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ru-RU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just"/>
            <a:endParaRPr lang="ru-RU" altLang="ru-RU" dirty="0">
              <a:latin typeface="Tahoma" pitchFamily="34" charset="0"/>
              <a:cs typeface="Tahoma" pitchFamily="34" charset="0"/>
            </a:endParaRPr>
          </a:p>
          <a:p>
            <a:pPr algn="ctr" defTabSz="914400" eaLnBrk="0" hangingPunct="0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ПАК </a:t>
            </a:r>
            <a:r>
              <a:rPr lang="en-US" altLang="ru-RU" sz="2400" b="1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en-US" altLang="ru-RU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IDS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подключается к каналам связи контролируемых информационных систем по Т-образной схеме (коммутатор со </a:t>
            </a:r>
            <a:r>
              <a:rPr lang="en-US" alt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Span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-портом или </a:t>
            </a:r>
            <a:r>
              <a:rPr lang="en-US" alt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TAP </a:t>
            </a:r>
            <a:r>
              <a:rPr lang="ru-RU" altLang="ru-RU" sz="24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устройство</a:t>
            </a:r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pPr algn="ctr" defTabSz="914400" eaLnBrk="0" hangingPunct="0"/>
            <a:r>
              <a:rPr lang="ru-RU" alt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 defTabSz="914400" eaLnBrk="0" hangingPunct="0"/>
            <a:endParaRPr lang="ru-RU" alt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705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636912"/>
            <a:ext cx="6336704" cy="1368152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Учебные пособия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7974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230051"/>
              </p:ext>
            </p:extLst>
          </p:nvPr>
        </p:nvGraphicFramePr>
        <p:xfrm>
          <a:off x="899591" y="1772816"/>
          <a:ext cx="8064897" cy="3785616"/>
        </p:xfrm>
        <a:graphic>
          <a:graphicData uri="http://schemas.openxmlformats.org/drawingml/2006/table">
            <a:tbl>
              <a:tblPr firstRow="1" firstCol="1" bandRow="1"/>
              <a:tblGrid>
                <a:gridCol w="512097"/>
                <a:gridCol w="5877074"/>
                <a:gridCol w="1675726"/>
              </a:tblGrid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№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Наименование учебного пособия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Объем, стр.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Система защиты информации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(курс лекций)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384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Система защиты информации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: 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(практикум)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274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3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Удостоверяющий центр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(практикум)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187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683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4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Технология построения виртуальных защищенных сетей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(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Win&amp;Lin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) 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(практикум)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254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Межсетевое экранирование 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(практикум)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50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6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Программно-аппаратные комплексы </a:t>
                      </a:r>
                      <a:r>
                        <a:rPr kumimoji="0" lang="ru-RU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ViPNet</a:t>
                      </a: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(практикум)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113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22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7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Учебное пособие  - Межсетевое экранирование и система обнаружения вторжений IDS </a:t>
                      </a:r>
                      <a:r>
                        <a:rPr kumimoji="0" lang="ru-RU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(Лекция + Практикум)</a:t>
                      </a:r>
                      <a:endParaRPr kumimoji="0" lang="en-US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Segoe UI" panose="020B0502040204020203" pitchFamily="34" charset="0"/>
                          <a:ea typeface="Segoe UI" panose="020B0502040204020203" pitchFamily="34" charset="0"/>
                          <a:cs typeface="Segoe UI" panose="020B0502040204020203" pitchFamily="34" charset="0"/>
                        </a:rPr>
                        <a:t>285</a:t>
                      </a:r>
                      <a:endParaRPr kumimoji="0" lang="en-US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Segoe UI" panose="020B0502040204020203" pitchFamily="34" charset="0"/>
                        <a:ea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683568" y="247372"/>
            <a:ext cx="648072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en-US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Рекомендованные Учебно-методические пособия для кафедр и библиотек учебного заведения:</a:t>
            </a:r>
            <a:endParaRPr lang="en-US" altLang="en-US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4" name="Picture 4" descr="Система защиты информации ViPNe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03" y="5738801"/>
            <a:ext cx="720869" cy="105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ViPNet Administrator: практикум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798" y="5763330"/>
            <a:ext cx="743086" cy="104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Технология построения виртуальных защищенных сетей ViPNet  Windows&amp;Linux: практикум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705" y="5758986"/>
            <a:ext cx="689293" cy="98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Программно-аппаратные комплексы ViPNet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440" y="5738801"/>
            <a:ext cx="758467" cy="105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2" descr="Система защиты информации ViPNet: Практикум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195" y="5737253"/>
            <a:ext cx="780469" cy="10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Межсетевое экранирование 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833" y="5738842"/>
            <a:ext cx="737989" cy="106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 descr="Комплексная защита конфиденциальной информации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653" y="5733256"/>
            <a:ext cx="748843" cy="106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4269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63670" y="6660610"/>
            <a:ext cx="2857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3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 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ноября 2014 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Segoe UI Light" pitchFamily="34" charset="0"/>
              <a:cs typeface="Segoe U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86500" y="6627813"/>
            <a:ext cx="28575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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 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201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4, ОАО «ИнфоТеКС»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86558" y="548680"/>
            <a:ext cx="5760641" cy="6206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5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Основные направления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988840"/>
            <a:ext cx="785541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Участие в программе 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«</a:t>
            </a:r>
            <a:r>
              <a:rPr lang="ru-RU" sz="2400" cap="small" dirty="0" err="1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ИнфоТеКС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Академия»</a:t>
            </a:r>
            <a:r>
              <a:rPr lang="en-US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5. Совместная организация и проведение семинаров, конференций для студентов учебных заведений по вопросам информационной безопасности</a:t>
            </a:r>
            <a:r>
              <a:rPr lang="en-US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6. Публикация научных статей студентов, аспирантов, соискателей, докторантов и всех заинтересованных в обнародовании результатов своих исследований.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0806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636912"/>
            <a:ext cx="6336704" cy="1368152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Подготовка преподавательского состава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3563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946798" y="1722840"/>
            <a:ext cx="7920880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Очная подготовка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 московском офисе компании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 регионах, во время выездных курсов проводимых нашей компанией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Подготовка + сертификация преподавателей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50%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скидка на подготовку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преподавателей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Гибкие сроки к обучению.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4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Подготовка преподавательского состава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8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11760" y="2420888"/>
            <a:ext cx="6336704" cy="1584176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Детали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79763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907" y="1484784"/>
            <a:ext cx="7933565" cy="505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Типичная схема стенда учебного класса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705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37116"/>
            <a:ext cx="7864745" cy="5460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488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37" y="1308421"/>
            <a:ext cx="7607119" cy="5216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167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46798" y="2430725"/>
            <a:ext cx="792088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Количество рабочих мест для выполнения лабораторных работ не зависит от количества лицензий на ПО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Возможность выполнение лабораторных работ с распределением ролей между участниками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Возможность выполнения всего комплекса лабораторных работ на одном рабочем месте в виртуальной среде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sz="20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 типовой комплект УМК входит более 20 сценариев использования технологии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50421"/>
            <a:ext cx="676875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Детали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705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2483768" y="2132856"/>
            <a:ext cx="6336704" cy="2304256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altLang="ru-RU" sz="3000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Вопросы ?</a:t>
            </a:r>
            <a:endParaRPr lang="ru-RU" altLang="ru-RU" sz="3000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779912" y="4149079"/>
            <a:ext cx="5040560" cy="2478733"/>
          </a:xfrm>
        </p:spPr>
        <p:txBody>
          <a:bodyPr>
            <a:noAutofit/>
          </a:bodyPr>
          <a:lstStyle/>
          <a:p>
            <a:pPr algn="l"/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Горбачук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 Александр Петрович</a:t>
            </a:r>
          </a:p>
          <a:p>
            <a:pPr algn="l"/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Зам.начальника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отдела учебных программ по работе с партнерами</a:t>
            </a:r>
          </a:p>
          <a:p>
            <a:pPr algn="l"/>
            <a:endParaRPr lang="ru-RU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  <a:p>
            <a:pPr algn="l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Aleksandr.Gorbachuk@infotecs.ru       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+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7 495 737 61 92 * 5235 </a:t>
            </a:r>
            <a:endParaRPr lang="en-US" dirty="0" smtClean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</a:endParaRPr>
          </a:p>
          <a:p>
            <a:pPr algn="l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+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</a:rPr>
              <a:t>7 910 800 80 80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086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261"/>
    </mc:Choice>
    <mc:Fallback xmlns="">
      <p:transition advTm="12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63670" y="6660610"/>
            <a:ext cx="2857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3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 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ноября 2014 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Segoe UI Light" pitchFamily="34" charset="0"/>
              <a:cs typeface="Segoe U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86500" y="6627813"/>
            <a:ext cx="28575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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 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201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4, ОАО «ИнфоТеКС»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548680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Для кого: </a:t>
            </a:r>
            <a:endParaRPr lang="ru-RU" sz="2400" b="1" cap="small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</a:t>
            </a:r>
            <a:r>
              <a:rPr lang="ru-RU" sz="2400" b="1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ИКТ </a:t>
            </a:r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специальностей в вузах, </a:t>
            </a:r>
            <a:endParaRPr lang="ru-RU" sz="2400" b="1" cap="small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2400" b="1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		техникумах </a:t>
            </a:r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 колледжах. </a:t>
            </a:r>
          </a:p>
          <a:p>
            <a:endParaRPr lang="ru-RU" sz="2400" cap="small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</a:t>
            </a:r>
            <a:r>
              <a:rPr lang="ru-RU" sz="2400" b="1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– это комплект учебных материалов и программного обеспечения</a:t>
            </a:r>
            <a:r>
              <a:rPr lang="en-US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разработанного компанией </a:t>
            </a:r>
            <a:r>
              <a:rPr lang="ru-RU" sz="2400" cap="small" dirty="0" err="1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ИнфоТеКС</a:t>
            </a: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УМК включает в себя:</a:t>
            </a:r>
          </a:p>
          <a:p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педагогические 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программные / программно-аппаратные 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средства учебного назначения</a:t>
            </a:r>
            <a:r>
              <a:rPr lang="en-US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учебные пособия для студентов и методические материалы. </a:t>
            </a: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23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63670" y="6660610"/>
            <a:ext cx="2857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3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 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ноября 2014 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Segoe UI Light" pitchFamily="34" charset="0"/>
              <a:cs typeface="Segoe U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86500" y="6627813"/>
            <a:ext cx="28575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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 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201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4, ОАО «ИнфоТеКС»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271657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Участие учебных заведений в этой программе позволит:</a:t>
            </a:r>
          </a:p>
          <a:p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Обучать студентов передовым ИТ-технологиям по учебным материалам компании ОАО «</a:t>
            </a:r>
            <a:r>
              <a:rPr lang="ru-RU" sz="2400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ИнфоТеКС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</a:t>
            </a:r>
            <a:r>
              <a:rPr lang="en-US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Проводить дистанционное 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тестирование студентов по программам ОАО «</a:t>
            </a:r>
            <a:r>
              <a:rPr lang="ru-RU" sz="2400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ИнфоТеКС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</a:t>
            </a:r>
            <a:r>
              <a:rPr lang="en-US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Выдавать сертификаты «СПЕЦИАЛИСТА системы 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защиты информации </a:t>
            </a:r>
            <a:r>
              <a:rPr lang="ru-RU" sz="2400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 (при условии успешной сдачи тестирования).</a:t>
            </a: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818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-63670" y="6660610"/>
            <a:ext cx="28575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3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 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ноября 2014 </a:t>
            </a:r>
            <a:endParaRPr lang="ru-RU" altLang="ru-RU" sz="800" dirty="0">
              <a:solidFill>
                <a:schemeClr val="accent1">
                  <a:lumMod val="75000"/>
                </a:schemeClr>
              </a:solidFill>
              <a:latin typeface="Segoe UI Light" pitchFamily="34" charset="0"/>
              <a:cs typeface="Segoe U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86500" y="6627813"/>
            <a:ext cx="28575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r"/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  <a:sym typeface="Symbol" pitchFamily="18" charset="2"/>
              </a:rPr>
              <a:t>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 </a:t>
            </a:r>
            <a:r>
              <a:rPr lang="en-US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201</a:t>
            </a:r>
            <a:r>
              <a:rPr lang="ru-RU" altLang="ru-RU" sz="800" dirty="0">
                <a:solidFill>
                  <a:schemeClr val="accent1">
                    <a:lumMod val="75000"/>
                  </a:schemeClr>
                </a:solidFill>
                <a:latin typeface="Segoe UI Light" pitchFamily="34" charset="0"/>
                <a:cs typeface="Segoe UI" pitchFamily="34" charset="0"/>
              </a:rPr>
              <a:t>4, ОАО «ИнфоТеКС»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92025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Создание специализированной лаборатории </a:t>
            </a:r>
            <a:r>
              <a:rPr lang="ru-RU" sz="2400" b="1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lvl="0"/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позволит сформировать у студентов </a:t>
            </a:r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практические навыки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работы с программно-аппаратными средствами защиты информации</a:t>
            </a:r>
            <a:r>
              <a:rPr lang="en-US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0" indent="-342900">
              <a:buFontTx/>
              <a:buChar char="-"/>
            </a:pP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- повысит 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интерес к данному направлению обучения 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за счет использования 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актуальных и распространенных средств защиты информации </a:t>
            </a:r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своей </a:t>
            </a:r>
            <a:endParaRPr lang="ru-RU" sz="2400" cap="small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ru-RU" sz="2400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деятельности</a:t>
            </a:r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</a:p>
          <a:p>
            <a:pPr lvl="0"/>
            <a:r>
              <a:rPr lang="ru-RU" sz="2400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 том числе и у будущего работодателя.</a:t>
            </a:r>
            <a:endParaRPr lang="en-US" sz="2400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2" descr="http://nuttywriter.ru/wp-content/uploads/2013/12/server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616" y="4795352"/>
            <a:ext cx="2729880" cy="181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83568" y="5743550"/>
            <a:ext cx="518457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Ведущий Российский разработчик СКЗИ/Сертифицированные СКЗИ</a:t>
            </a:r>
            <a:endParaRPr lang="en-US" sz="2400" b="1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929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260648"/>
            <a:ext cx="1584176" cy="8133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71600" y="1997839"/>
            <a:ext cx="78488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Учебно-методические комплексы </a:t>
            </a:r>
            <a:r>
              <a:rPr lang="ru-RU" sz="3000" b="1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endParaRPr lang="en-US" sz="3000" b="1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30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(УМК </a:t>
            </a:r>
            <a:r>
              <a:rPr lang="ru-RU" sz="3000" b="1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ViPNet</a:t>
            </a:r>
            <a:r>
              <a:rPr lang="ru-RU" sz="3000" b="1" cap="small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pPr algn="ctr"/>
            <a:endParaRPr lang="ru-RU" sz="3000" b="1" cap="small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en-US" sz="3000" b="1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30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Производства ОАО «</a:t>
            </a:r>
            <a:r>
              <a:rPr lang="ru-RU" sz="3000" b="1" cap="small" dirty="0" err="1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ИнфоТеКС</a:t>
            </a:r>
            <a:r>
              <a:rPr lang="ru-RU" sz="30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lang="en-US" sz="3000" b="1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30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 </a:t>
            </a:r>
            <a:endParaRPr lang="en-US" sz="3000" b="1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endParaRPr lang="ru-RU" sz="3000" b="1" cap="small" dirty="0" smtClean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30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 </a:t>
            </a:r>
            <a:endParaRPr lang="en-US" sz="3000" b="1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3000" b="1" cap="small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Москва 2014</a:t>
            </a:r>
            <a:endParaRPr lang="en-US" sz="3000" b="1" cap="small" dirty="0">
              <a:solidFill>
                <a:schemeClr val="accent1">
                  <a:lumMod val="7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heme/theme1.xml><?xml version="1.0" encoding="utf-8"?>
<a:theme xmlns:a="http://schemas.openxmlformats.org/drawingml/2006/main" name="Обуч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2218</Words>
  <Application>Microsoft Office PowerPoint</Application>
  <PresentationFormat>Экран (4:3)</PresentationFormat>
  <Paragraphs>472</Paragraphs>
  <Slides>57</Slides>
  <Notes>57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Обучение</vt:lpstr>
      <vt:lpstr>Материально – техническое обеспечение учебного процесса  в направлении ИКТ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УМК ViPNet "Криптографическая защита информации"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УМК ViPNet  «Удостоверяющий центр"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УМК ViPNet  "Программно-аппаратная защита информации"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УМК ViPNet  "Межсетевые экраны"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УМК ViPNet  "Защита от несанкционированного доступа"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Учебные пособия</vt:lpstr>
      <vt:lpstr>Презентация PowerPoint</vt:lpstr>
      <vt:lpstr>Подготовка преподавательского состава</vt:lpstr>
      <vt:lpstr>Презентация PowerPoint</vt:lpstr>
      <vt:lpstr>Детали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2014-11-07T09:19:14Z</dcterms:created>
  <dcterms:modified xsi:type="dcterms:W3CDTF">2015-03-27T07:33:50Z</dcterms:modified>
</cp:coreProperties>
</file>