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notesMasterIdLst>
    <p:notesMasterId r:id="rId34"/>
  </p:notesMasterIdLst>
  <p:sldIdLst>
    <p:sldId id="390" r:id="rId2"/>
    <p:sldId id="389" r:id="rId3"/>
    <p:sldId id="395" r:id="rId4"/>
    <p:sldId id="462" r:id="rId5"/>
    <p:sldId id="464" r:id="rId6"/>
    <p:sldId id="491" r:id="rId7"/>
    <p:sldId id="396" r:id="rId8"/>
    <p:sldId id="397" r:id="rId9"/>
    <p:sldId id="399" r:id="rId10"/>
    <p:sldId id="457" r:id="rId11"/>
    <p:sldId id="458" r:id="rId12"/>
    <p:sldId id="459" r:id="rId13"/>
    <p:sldId id="490" r:id="rId14"/>
    <p:sldId id="461" r:id="rId15"/>
    <p:sldId id="472" r:id="rId16"/>
    <p:sldId id="473" r:id="rId17"/>
    <p:sldId id="474" r:id="rId18"/>
    <p:sldId id="475" r:id="rId19"/>
    <p:sldId id="476" r:id="rId20"/>
    <p:sldId id="488" r:id="rId21"/>
    <p:sldId id="489" r:id="rId22"/>
    <p:sldId id="496" r:id="rId23"/>
    <p:sldId id="497" r:id="rId24"/>
    <p:sldId id="503" r:id="rId25"/>
    <p:sldId id="500" r:id="rId26"/>
    <p:sldId id="477" r:id="rId27"/>
    <p:sldId id="479" r:id="rId28"/>
    <p:sldId id="481" r:id="rId29"/>
    <p:sldId id="482" r:id="rId30"/>
    <p:sldId id="483" r:id="rId31"/>
    <p:sldId id="504" r:id="rId32"/>
    <p:sldId id="505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8E"/>
    <a:srgbClr val="0060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0" autoAdjust="0"/>
    <p:restoredTop sz="98983" autoAdjust="0"/>
  </p:normalViewPr>
  <p:slideViewPr>
    <p:cSldViewPr>
      <p:cViewPr>
        <p:scale>
          <a:sx n="100" d="100"/>
          <a:sy n="100" d="100"/>
        </p:scale>
        <p:origin x="-936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5A5F8-8172-4C74-9F48-28186FF03A15}" type="datetimeFigureOut">
              <a:rPr lang="ru-RU" smtClean="0"/>
              <a:pPr/>
              <a:t>06.02.2015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CE1F4-4DDB-430D-B11A-C5F37ABD506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5468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378FE-4E22-4BAE-B28C-1BEF452529AF}" type="datetimeFigureOut">
              <a:rPr lang="ru-RU"/>
              <a:pPr>
                <a:defRPr/>
              </a:pPr>
              <a:t>06.02.2015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3146F-5957-4B54-965D-08A3C3EC56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C4FA9-EA0E-44D6-9E27-C4DE462D8BE9}" type="datetimeFigureOut">
              <a:rPr lang="ru-RU"/>
              <a:pPr>
                <a:defRPr/>
              </a:pPr>
              <a:t>06.02.2015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434A6-A728-4449-9228-463EC54169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1879B-334A-4885-B97F-07C57F744AC8}" type="datetimeFigureOut">
              <a:rPr lang="ru-RU"/>
              <a:pPr>
                <a:defRPr/>
              </a:pPr>
              <a:t>06.02.2015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30069-4674-44F2-A39A-21856A81E9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E639F-44A2-4765-AE87-23DC108FD587}" type="datetimeFigureOut">
              <a:rPr lang="ru-RU"/>
              <a:pPr>
                <a:defRPr/>
              </a:pPr>
              <a:t>06.02.2015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F5A07-AEF0-49D0-92D5-B749E28258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0A546-F6F2-45D1-A970-51563C5AFD49}" type="datetimeFigureOut">
              <a:rPr lang="ru-RU"/>
              <a:pPr>
                <a:defRPr/>
              </a:pPr>
              <a:t>06.02.2015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5DF26-1185-40BC-8697-6D56B32EDD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E5FA2-1F09-41E9-A7E5-177AF2841B72}" type="datetimeFigureOut">
              <a:rPr lang="ru-RU"/>
              <a:pPr>
                <a:defRPr/>
              </a:pPr>
              <a:t>06.02.2015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F9DD1-5D69-445A-AAFD-CD98D526E7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C3D56-ACBC-481E-8F5C-C45CCB6F2F22}" type="datetimeFigureOut">
              <a:rPr lang="ru-RU"/>
              <a:pPr>
                <a:defRPr/>
              </a:pPr>
              <a:t>06.02.2015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B97A1-7438-49C0-9D06-11C2D5E274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94026-0D9B-483D-9438-51B9EB277FF4}" type="datetimeFigureOut">
              <a:rPr lang="ru-RU"/>
              <a:pPr>
                <a:defRPr/>
              </a:pPr>
              <a:t>06.02.2015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51C85-DA5E-4C3D-995C-7D6CEB97EB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85E6A-2C68-4A4C-9EE6-2FE1EB4D84FE}" type="datetimeFigureOut">
              <a:rPr lang="ru-RU"/>
              <a:pPr>
                <a:defRPr/>
              </a:pPr>
              <a:t>06.02.2015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2D365-BB09-44D2-87EB-5151D05A31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64F68-C226-4001-86D8-66002E75D5E4}" type="datetimeFigureOut">
              <a:rPr lang="ru-RU"/>
              <a:pPr>
                <a:defRPr/>
              </a:pPr>
              <a:t>06.02.2015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24D98-FEE7-447B-8058-7E5E596510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45281-76CD-443B-9B18-DAA0C8F02DF8}" type="datetimeFigureOut">
              <a:rPr lang="ru-RU"/>
              <a:pPr>
                <a:defRPr/>
              </a:pPr>
              <a:t>06.02.2015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5B6A1-F1E7-47DE-A1E9-2321DB0295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C65DC9-BC8B-495E-8F30-0593108D6FC0}" type="datetimeFigureOut">
              <a:rPr lang="ru-RU"/>
              <a:pPr>
                <a:defRPr/>
              </a:pPr>
              <a:t>06.02.2015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6427D6-1387-44F5-98B7-E6EA0195A8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orev@miee.r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14356"/>
            <a:ext cx="9144000" cy="842436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chemeClr val="bg1"/>
                </a:solidFill>
                <a:latin typeface="Arial" charset="0"/>
              </a:rPr>
              <a:t>Факультет МПиТК Кафедра «</a:t>
            </a:r>
            <a:endParaRPr lang="ru-RU" sz="4000" dirty="0" smtClean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2143116"/>
            <a:ext cx="9144000" cy="264320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defRPr/>
            </a:pPr>
            <a:endParaRPr lang="ru-RU" sz="3200" b="1" i="1" u="sng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914400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785794"/>
            <a:ext cx="9144000" cy="98702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defRPr/>
            </a:pP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500562" y="4532194"/>
            <a:ext cx="439248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Юридический адрес:</a:t>
            </a:r>
            <a:r>
              <a:rPr lang="ru-RU" dirty="0" smtClean="0"/>
              <a:t> 124498, Москва, Зеленоград, проезд 4806, дом 5.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Телефон</a:t>
            </a:r>
            <a:r>
              <a:rPr lang="ru-RU" dirty="0" smtClean="0"/>
              <a:t>: (499) 740-92-13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Е-</a:t>
            </a:r>
            <a:r>
              <a:rPr lang="en-US" b="1" dirty="0" smtClean="0"/>
              <a:t>mail</a:t>
            </a:r>
            <a:r>
              <a:rPr lang="ru-RU" dirty="0" smtClean="0"/>
              <a:t>:  </a:t>
            </a:r>
            <a:r>
              <a:rPr lang="en-US" u="sng" dirty="0" smtClean="0">
                <a:hlinkClick r:id="rId3"/>
              </a:rPr>
              <a:t>horev@miee.ru</a:t>
            </a:r>
            <a:endParaRPr lang="ru-RU" dirty="0" smtClean="0"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785794"/>
            <a:ext cx="9144000" cy="5715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Кафедра «Информационная безопасность»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5" descr="Gerb_mie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428736"/>
            <a:ext cx="3714776" cy="2960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http://miet.ru/upload/iblock/28b/ni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1428736"/>
            <a:ext cx="4361305" cy="289542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85720" y="4572008"/>
            <a:ext cx="40005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sz="2800" b="1" dirty="0" smtClean="0">
                <a:solidFill>
                  <a:srgbClr val="0060A8"/>
                </a:solidFill>
              </a:rPr>
              <a:t>Московский </a:t>
            </a:r>
          </a:p>
          <a:p>
            <a:pPr defTabSz="912813"/>
            <a:r>
              <a:rPr lang="ru-RU" sz="2800" b="1" dirty="0" smtClean="0">
                <a:solidFill>
                  <a:srgbClr val="0060A8"/>
                </a:solidFill>
              </a:rPr>
              <a:t>Институт </a:t>
            </a:r>
          </a:p>
          <a:p>
            <a:pPr defTabSz="912813"/>
            <a:r>
              <a:rPr lang="ru-RU" sz="2800" b="1" dirty="0" smtClean="0">
                <a:solidFill>
                  <a:srgbClr val="0060A8"/>
                </a:solidFill>
              </a:rPr>
              <a:t>Электронной</a:t>
            </a:r>
          </a:p>
          <a:p>
            <a:pPr defTabSz="912813"/>
            <a:r>
              <a:rPr lang="ru-RU" sz="2800" b="1" dirty="0" smtClean="0">
                <a:solidFill>
                  <a:srgbClr val="0060A8"/>
                </a:solidFill>
              </a:rPr>
              <a:t>Техники </a:t>
            </a:r>
            <a:endParaRPr lang="ru-RU" sz="2800" dirty="0">
              <a:solidFill>
                <a:srgbClr val="0060A8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42844" y="2285992"/>
            <a:ext cx="885831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3333FF"/>
                </a:solidFill>
              </a:rPr>
              <a:t>Специалист по технической защите информации</a:t>
            </a:r>
            <a:endParaRPr lang="ru-RU" dirty="0" smtClean="0">
              <a:solidFill>
                <a:srgbClr val="3333FF"/>
              </a:solidFill>
            </a:endParaRPr>
          </a:p>
          <a:p>
            <a:r>
              <a:rPr lang="ru-RU" dirty="0" smtClean="0"/>
              <a:t>Требования к квалификации.</a:t>
            </a:r>
          </a:p>
          <a:p>
            <a:endParaRPr lang="ru-RU" dirty="0" smtClean="0"/>
          </a:p>
          <a:p>
            <a:r>
              <a:rPr lang="ru-RU" dirty="0" smtClean="0"/>
              <a:t>Специалист по технической защите информации I категории: </a:t>
            </a:r>
            <a:r>
              <a:rPr lang="ru-RU" dirty="0" smtClean="0">
                <a:solidFill>
                  <a:srgbClr val="009644"/>
                </a:solidFill>
              </a:rPr>
              <a:t>высшее профессиональное образование </a:t>
            </a:r>
            <a:r>
              <a:rPr lang="ru-RU" dirty="0" smtClean="0">
                <a:solidFill>
                  <a:srgbClr val="FF0000"/>
                </a:solidFill>
              </a:rPr>
              <a:t>по специальности </a:t>
            </a:r>
            <a:r>
              <a:rPr lang="ru-RU" dirty="0" smtClean="0">
                <a:solidFill>
                  <a:srgbClr val="009644"/>
                </a:solidFill>
              </a:rPr>
              <a:t>"Информационная безопасность" </a:t>
            </a:r>
            <a:r>
              <a:rPr lang="ru-RU" dirty="0" smtClean="0"/>
              <a:t>и стаж работы в должности специалиста по технической защите информации II категории не менее 3 лет.</a:t>
            </a:r>
          </a:p>
          <a:p>
            <a:endParaRPr lang="ru-RU" dirty="0" smtClean="0"/>
          </a:p>
          <a:p>
            <a:r>
              <a:rPr lang="ru-RU" dirty="0" smtClean="0"/>
              <a:t>Специалист по технической защите информации II категории: </a:t>
            </a:r>
            <a:r>
              <a:rPr lang="ru-RU" dirty="0" smtClean="0">
                <a:solidFill>
                  <a:srgbClr val="00B050"/>
                </a:solidFill>
              </a:rPr>
              <a:t>высшее профессиональное образование </a:t>
            </a:r>
            <a:r>
              <a:rPr lang="ru-RU" dirty="0" smtClean="0">
                <a:solidFill>
                  <a:srgbClr val="FF0000"/>
                </a:solidFill>
              </a:rPr>
              <a:t>по специальности </a:t>
            </a:r>
            <a:r>
              <a:rPr lang="ru-RU" dirty="0" smtClean="0">
                <a:solidFill>
                  <a:srgbClr val="00B050"/>
                </a:solidFill>
              </a:rPr>
              <a:t>"Информационная безопасность" </a:t>
            </a:r>
            <a:r>
              <a:rPr lang="ru-RU" dirty="0" smtClean="0"/>
              <a:t>и стаж работы в должности специалиста по технической защите информации или на других должностях, замещаемых специалистами с высшим профессиональным образованием, не менее 3 лет.</a:t>
            </a:r>
            <a:endParaRPr lang="ru-RU" dirty="0">
              <a:solidFill>
                <a:srgbClr val="009644"/>
              </a:solidFill>
            </a:endParaRPr>
          </a:p>
        </p:txBody>
      </p: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71406" y="1428736"/>
            <a:ext cx="90011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9644"/>
                </a:solidFill>
              </a:rPr>
              <a:t>Раздел</a:t>
            </a:r>
            <a:r>
              <a:rPr lang="ru-RU" sz="1400" b="1" dirty="0">
                <a:solidFill>
                  <a:srgbClr val="009644"/>
                </a:solidFill>
              </a:rPr>
              <a:t>. Квалификационные характеристики должностей руководителей и специалистов по обеспечению безопасности информации в ключевых системах информационной инфраструктуры, противодействию техническим разведкам и </a:t>
            </a:r>
            <a:r>
              <a:rPr lang="ru-RU" sz="1400" b="1" dirty="0">
                <a:solidFill>
                  <a:srgbClr val="FF0000"/>
                </a:solidFill>
              </a:rPr>
              <a:t>технической защите информации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78579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Единый квалификационный справочник должностей руководителей, специалистов и служащих . Приложение к Приказу Министерства здравоохранения и социального развития  РФ  от 22.04.2009 г. № 205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42844" y="2285992"/>
            <a:ext cx="88583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3333FF"/>
                </a:solidFill>
              </a:rPr>
              <a:t>Инженер по технической защите информации</a:t>
            </a:r>
          </a:p>
          <a:p>
            <a:r>
              <a:rPr lang="ru-RU" dirty="0" smtClean="0"/>
              <a:t>Требования к квалификации. </a:t>
            </a:r>
          </a:p>
          <a:p>
            <a:r>
              <a:rPr lang="ru-RU" dirty="0" smtClean="0">
                <a:solidFill>
                  <a:srgbClr val="009644"/>
                </a:solidFill>
              </a:rPr>
              <a:t>Высшее профессиональное образование </a:t>
            </a:r>
            <a:r>
              <a:rPr lang="ru-RU" dirty="0" smtClean="0">
                <a:solidFill>
                  <a:srgbClr val="FF0000"/>
                </a:solidFill>
              </a:rPr>
              <a:t>по специальности </a:t>
            </a:r>
            <a:r>
              <a:rPr lang="ru-RU" dirty="0" smtClean="0">
                <a:solidFill>
                  <a:srgbClr val="009644"/>
                </a:solidFill>
              </a:rPr>
              <a:t>"Информационная безопасность" </a:t>
            </a:r>
            <a:r>
              <a:rPr lang="ru-RU" dirty="0" smtClean="0"/>
              <a:t>без предъявления требований к стажу работы или </a:t>
            </a:r>
            <a:r>
              <a:rPr lang="ru-RU" dirty="0" smtClean="0">
                <a:solidFill>
                  <a:srgbClr val="00B050"/>
                </a:solidFill>
              </a:rPr>
              <a:t>среднее профессиональное образование </a:t>
            </a:r>
            <a:r>
              <a:rPr lang="ru-RU" dirty="0" smtClean="0">
                <a:solidFill>
                  <a:srgbClr val="FF0000"/>
                </a:solidFill>
              </a:rPr>
              <a:t>по специальности </a:t>
            </a:r>
            <a:r>
              <a:rPr lang="ru-RU" dirty="0" smtClean="0">
                <a:solidFill>
                  <a:srgbClr val="00B050"/>
                </a:solidFill>
              </a:rPr>
              <a:t>"Информационная безопасность" </a:t>
            </a:r>
            <a:r>
              <a:rPr lang="ru-RU" dirty="0" smtClean="0"/>
              <a:t>и стаж работы в должности техника по защите информации I категории не менее 3 лет либо в других должностях, замещаемых специалистами со средним профессиональным образованием, не менее 5 лет.</a:t>
            </a:r>
            <a:endParaRPr lang="ru-RU" dirty="0">
              <a:solidFill>
                <a:srgbClr val="009644"/>
              </a:solidFill>
            </a:endParaRPr>
          </a:p>
        </p:txBody>
      </p: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71406" y="1428736"/>
            <a:ext cx="90011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9644"/>
                </a:solidFill>
              </a:rPr>
              <a:t>Раздел</a:t>
            </a:r>
            <a:r>
              <a:rPr lang="ru-RU" sz="1400" b="1" dirty="0">
                <a:solidFill>
                  <a:srgbClr val="009644"/>
                </a:solidFill>
              </a:rPr>
              <a:t>. Квалификационные характеристики должностей руководителей и специалистов по обеспечению безопасности информации в ключевых системах информационной инфраструктуры, противодействию техническим разведкам и </a:t>
            </a:r>
            <a:r>
              <a:rPr lang="ru-RU" sz="1400" b="1" dirty="0">
                <a:solidFill>
                  <a:srgbClr val="FF0000"/>
                </a:solidFill>
              </a:rPr>
              <a:t>технической защите информации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78579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Единый квалификационный справочник должностей руководителей, специалистов и служащих . Приложение к Приказу Министерства здравоохранения и социального развития  РФ  от 22.04.2009 г. № 205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42844" y="2285992"/>
            <a:ext cx="885831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3333FF"/>
                </a:solidFill>
              </a:rPr>
              <a:t>Инженер-программист по технической защите информации</a:t>
            </a:r>
          </a:p>
          <a:p>
            <a:endParaRPr lang="ru-RU" sz="1600" dirty="0" smtClean="0"/>
          </a:p>
          <a:p>
            <a:r>
              <a:rPr lang="ru-RU" sz="1600" dirty="0" smtClean="0"/>
              <a:t>Инженер-программист по технической защите информации I категории: </a:t>
            </a:r>
            <a:r>
              <a:rPr lang="ru-RU" sz="1600" dirty="0" smtClean="0">
                <a:solidFill>
                  <a:srgbClr val="FF0000"/>
                </a:solidFill>
              </a:rPr>
              <a:t>высшее профессиональное (техническое) образование</a:t>
            </a:r>
            <a:r>
              <a:rPr lang="ru-RU" sz="1600" dirty="0" smtClean="0"/>
              <a:t> и стаж работы в должности инженера-программиста по технической защите информации II категории не менее 3 лет.</a:t>
            </a:r>
          </a:p>
          <a:p>
            <a:endParaRPr lang="ru-RU" sz="1600" dirty="0" smtClean="0"/>
          </a:p>
          <a:p>
            <a:r>
              <a:rPr lang="ru-RU" sz="1600" dirty="0" smtClean="0"/>
              <a:t>Инженер-программист по технической защите информации II категории: </a:t>
            </a:r>
            <a:r>
              <a:rPr lang="ru-RU" sz="1600" dirty="0" smtClean="0">
                <a:solidFill>
                  <a:srgbClr val="FF0000"/>
                </a:solidFill>
              </a:rPr>
              <a:t>высшее профессиональное (техническое) образование</a:t>
            </a:r>
            <a:r>
              <a:rPr lang="ru-RU" sz="1600" dirty="0" smtClean="0"/>
              <a:t> и стаж работы в должности инженера-программиста по технической защите информации или должностях, замещаемых специалистами с высшим профессиональным образованием, не менее 3 лет.</a:t>
            </a:r>
          </a:p>
          <a:p>
            <a:endParaRPr lang="ru-RU" sz="1600" dirty="0" smtClean="0"/>
          </a:p>
          <a:p>
            <a:r>
              <a:rPr lang="ru-RU" sz="1600" dirty="0" smtClean="0"/>
              <a:t>Инженер-программист по технической защите информации: </a:t>
            </a:r>
            <a:r>
              <a:rPr lang="ru-RU" sz="1600" dirty="0" smtClean="0">
                <a:solidFill>
                  <a:srgbClr val="FF0000"/>
                </a:solidFill>
              </a:rPr>
              <a:t>высшее профессиональное (техническое) образование</a:t>
            </a:r>
            <a:r>
              <a:rPr lang="ru-RU" sz="1600" dirty="0" smtClean="0"/>
              <a:t> без предъявления требования к стажу работы или среднее профессиональное (техническое) образование и стаж работы в должности техника по защите информации I категории не менее 3 лет либо других должностях, замещаемых специалистами со средним профессиональным образованием, не менее 5 лет.</a:t>
            </a:r>
            <a:endParaRPr lang="ru-RU" sz="1600" dirty="0">
              <a:solidFill>
                <a:srgbClr val="009644"/>
              </a:solidFill>
            </a:endParaRPr>
          </a:p>
        </p:txBody>
      </p: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71406" y="1428736"/>
            <a:ext cx="90011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9644"/>
                </a:solidFill>
              </a:rPr>
              <a:t>Раздел</a:t>
            </a:r>
            <a:r>
              <a:rPr lang="ru-RU" sz="1400" b="1" dirty="0">
                <a:solidFill>
                  <a:srgbClr val="009644"/>
                </a:solidFill>
              </a:rPr>
              <a:t>. Квалификационные характеристики должностей руководителей и специалистов по обеспечению безопасности информации в ключевых системах информационной инфраструктуры, противодействию техническим разведкам и </a:t>
            </a:r>
            <a:r>
              <a:rPr lang="ru-RU" sz="1400" b="1" dirty="0">
                <a:solidFill>
                  <a:srgbClr val="FF0000"/>
                </a:solidFill>
              </a:rPr>
              <a:t>технической защите информации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78579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Единый квалификационный справочник должностей руководителей, специалистов и служащих . Приложение к Приказу Министерства здравоохранения и социального развития  РФ  от 22.04.2009 г. № 205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412776"/>
            <a:ext cx="87129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Должен знать: </a:t>
            </a:r>
            <a:r>
              <a:rPr lang="ru-RU" dirty="0"/>
              <a:t>законы и иные нормативные правовые акты Российской Федерации, регулирующие отношения, связанные с защитой государственной тайны и иной информации ограниченного доступа; нормативные и методические документы по вопросам, связанным с обеспечением защиты информации; методы и средства выявления угроз безопасности информации, способы выявления каналов утечки информации; специализацию, основы технологических процессов производства организации и последствия их нарушения; структуру управления, связи и автоматизации, оснащенность объектов информатизации организации основными и вспомогательными техническими средствами и системами, перспективы их развития и модернизации; </a:t>
            </a:r>
            <a:r>
              <a:rPr lang="ru-RU" dirty="0" smtClean="0"/>
              <a:t> …………………………………………………………………….</a:t>
            </a:r>
          </a:p>
          <a:p>
            <a:endParaRPr lang="ru-RU" dirty="0"/>
          </a:p>
          <a:p>
            <a:r>
              <a:rPr lang="ru-RU" dirty="0" smtClean="0">
                <a:solidFill>
                  <a:srgbClr val="FF0000"/>
                </a:solidFill>
              </a:rPr>
              <a:t>Требования к умениям и навыкам не определены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836712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СПЕЦИАЛИСТ ПО ТЕХНИЧЕСКОЙ ЗАЩИТЕ </a:t>
            </a:r>
            <a:r>
              <a:rPr lang="ru-RU" b="1" dirty="0" smtClean="0">
                <a:solidFill>
                  <a:schemeClr val="bg1"/>
                </a:solidFill>
              </a:rPr>
              <a:t>ИНФОРМАЦИИ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5229200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/>
              <a:t>ЕДИНЫЙ КВАЛИФИКАЦИОННЫЙ </a:t>
            </a:r>
            <a:r>
              <a:rPr lang="ru-RU" sz="1200" b="1" dirty="0" smtClean="0"/>
              <a:t>СПРАВОЧНИК ДОЛЖНОСТЕЙ </a:t>
            </a:r>
            <a:r>
              <a:rPr lang="ru-RU" sz="1200" b="1" dirty="0"/>
              <a:t>РУКОВОДИТЕЛЕЙ, СПЕЦИАЛИСТОВ И СЛУЖАЩИХ</a:t>
            </a:r>
          </a:p>
          <a:p>
            <a:r>
              <a:rPr lang="ru-RU" sz="1200" dirty="0"/>
              <a:t> </a:t>
            </a:r>
          </a:p>
          <a:p>
            <a:r>
              <a:rPr lang="ru-RU" sz="1200" dirty="0" smtClean="0"/>
              <a:t>РАЗДЕЛ. "</a:t>
            </a:r>
            <a:r>
              <a:rPr lang="ru-RU" sz="1200" dirty="0"/>
              <a:t>КВАЛИФИКАЦИОННЫЕ ХАРАКТЕРИСТИКИ ДОЛЖНОСТЕЙ РУКОВОДИТЕЛЕЙ</a:t>
            </a:r>
          </a:p>
          <a:p>
            <a:r>
              <a:rPr lang="ru-RU" sz="1200" dirty="0"/>
              <a:t>И СПЕЦИАЛИСТОВ ПО ОБЕСПЕЧЕНИЮ БЕЗОПАСНОСТИ </a:t>
            </a:r>
            <a:r>
              <a:rPr lang="ru-RU" sz="1200" dirty="0" smtClean="0"/>
              <a:t>ИНФОРМАЦИИ В </a:t>
            </a:r>
            <a:r>
              <a:rPr lang="ru-RU" sz="1200" dirty="0"/>
              <a:t>КЛЮЧЕВЫХ СИСТЕМАХ ИНФОРМАЦИОННОЙ ИНФРАСТРУКТУРЫ</a:t>
            </a:r>
            <a:r>
              <a:rPr lang="ru-RU" sz="1200" dirty="0" smtClean="0"/>
              <a:t>, ПРОТИВОДЕЙСТВИЮ </a:t>
            </a:r>
            <a:r>
              <a:rPr lang="ru-RU" sz="1200" dirty="0"/>
              <a:t>ТЕХНИЧЕСКИМ РАЗВЕДКАМ</a:t>
            </a:r>
          </a:p>
          <a:p>
            <a:r>
              <a:rPr lang="ru-RU" sz="1200" dirty="0"/>
              <a:t>И ТЕХНИЧЕСКОЙ ЗАЩИТЕ ИНФОРМАЦИИ</a:t>
            </a:r>
            <a:r>
              <a:rPr lang="ru-RU" sz="1200" dirty="0" smtClean="0"/>
              <a:t>"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353415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06" y="1428736"/>
            <a:ext cx="90011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518E"/>
                </a:solidFill>
              </a:rPr>
              <a:t>Профессиональный стандарт</a:t>
            </a:r>
            <a:r>
              <a:rPr lang="ru-RU" sz="2200" dirty="0" smtClean="0"/>
              <a:t> - характеристика квалификации, необходимой работнику для осуществления определенного вида профессиональной деятельности. </a:t>
            </a:r>
          </a:p>
          <a:p>
            <a:endParaRPr lang="ru-RU" sz="2200" b="1" dirty="0" smtClean="0">
              <a:solidFill>
                <a:srgbClr val="00518E"/>
              </a:solidFill>
            </a:endParaRPr>
          </a:p>
          <a:p>
            <a:r>
              <a:rPr lang="ru-RU" sz="2200" b="1" dirty="0" smtClean="0">
                <a:solidFill>
                  <a:srgbClr val="00518E"/>
                </a:solidFill>
              </a:rPr>
              <a:t>Профессиональный стандарт </a:t>
            </a:r>
            <a:r>
              <a:rPr lang="ru-RU" sz="2200" dirty="0" smtClean="0"/>
              <a:t>является новой формой определения квалификации работника по сравнению с единым тарифно-квалификационным справочником работ и профессий рабочих и единым квалификационным справочником должностей руководителей, специалистов и служащих.</a:t>
            </a:r>
          </a:p>
          <a:p>
            <a:endParaRPr lang="ru-RU" sz="2200" dirty="0" smtClean="0"/>
          </a:p>
          <a:p>
            <a:r>
              <a:rPr lang="ru-RU" sz="2200" dirty="0" smtClean="0">
                <a:solidFill>
                  <a:srgbClr val="00518E"/>
                </a:solidFill>
              </a:rPr>
              <a:t>Необходимость разработки </a:t>
            </a:r>
            <a:r>
              <a:rPr lang="ru-RU" sz="2200" dirty="0" smtClean="0"/>
              <a:t>и введения профессиональных стандартов определена Указом Президента РФ № 597 от 7 мая 2012 г. «О мероприятиях по реализации государственной социальной политики».</a:t>
            </a:r>
            <a:endParaRPr lang="ru-RU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142844" y="824195"/>
            <a:ext cx="885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Профессиональный стандарт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643050"/>
            <a:ext cx="88582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6. </a:t>
            </a:r>
            <a:r>
              <a:rPr lang="ru-RU" sz="2400" dirty="0" smtClean="0">
                <a:solidFill>
                  <a:srgbClr val="FF0000"/>
                </a:solidFill>
              </a:rPr>
              <a:t>Профессиональный стандарт </a:t>
            </a:r>
            <a:r>
              <a:rPr lang="ru-RU" sz="2400" dirty="0" smtClean="0"/>
              <a:t>содержит следующие разделы: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hlinkClick r:id="" action="ppaction://hlinkfile" tooltip="Ссылка на текущий документ"/>
              </a:rPr>
              <a:t>раздел I</a:t>
            </a:r>
            <a:r>
              <a:rPr lang="ru-RU" sz="2400" dirty="0" smtClean="0"/>
              <a:t>. Общие сведения;</a:t>
            </a:r>
          </a:p>
          <a:p>
            <a:r>
              <a:rPr lang="ru-RU" sz="2400" dirty="0" smtClean="0"/>
              <a:t>2) </a:t>
            </a:r>
            <a:r>
              <a:rPr lang="ru-RU" sz="2400" dirty="0" smtClean="0">
                <a:hlinkClick r:id="" action="ppaction://hlinkfile" tooltip="Ссылка на текущий документ"/>
              </a:rPr>
              <a:t>раздел II</a:t>
            </a:r>
            <a:r>
              <a:rPr lang="ru-RU" sz="2400" dirty="0" smtClean="0"/>
              <a:t>. Описание трудовых функций, входящих в профессиональный стандарт (функциональная карта вида профессиональной деятельности);</a:t>
            </a:r>
          </a:p>
          <a:p>
            <a:r>
              <a:rPr lang="ru-RU" sz="2400" dirty="0" smtClean="0"/>
              <a:t>3) </a:t>
            </a:r>
            <a:r>
              <a:rPr lang="ru-RU" sz="2400" dirty="0" smtClean="0">
                <a:hlinkClick r:id="" action="ppaction://hlinkfile" tooltip="Ссылка на текущий документ"/>
              </a:rPr>
              <a:t>раздел III</a:t>
            </a:r>
            <a:r>
              <a:rPr lang="ru-RU" sz="2400" dirty="0" smtClean="0"/>
              <a:t>. Характеристика обобщенных трудовых функций;</a:t>
            </a:r>
          </a:p>
          <a:p>
            <a:r>
              <a:rPr lang="ru-RU" sz="2400" dirty="0" smtClean="0"/>
              <a:t>4) </a:t>
            </a:r>
            <a:r>
              <a:rPr lang="ru-RU" sz="2400" dirty="0" smtClean="0">
                <a:hlinkClick r:id="" action="ppaction://hlinkfile" tooltip="Ссылка на текущий документ"/>
              </a:rPr>
              <a:t>раздел IV</a:t>
            </a:r>
            <a:r>
              <a:rPr lang="ru-RU" sz="2400" dirty="0" smtClean="0"/>
              <a:t>. Сведения об организациях - разработчиках профессионального стандарта.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78579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Содержание профессионального стандарта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357298"/>
            <a:ext cx="85725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" action="ppaction://hlinkfile" tooltip="Ссылка на текущий документ"/>
              </a:rPr>
              <a:t>Раздел I</a:t>
            </a:r>
            <a:r>
              <a:rPr lang="ru-RU" dirty="0" smtClean="0"/>
              <a:t>. </a:t>
            </a:r>
            <a:r>
              <a:rPr lang="ru-RU" dirty="0" smtClean="0">
                <a:solidFill>
                  <a:srgbClr val="FF0000"/>
                </a:solidFill>
              </a:rPr>
              <a:t>«Общие сведения» </a:t>
            </a:r>
            <a:r>
              <a:rPr lang="ru-RU" dirty="0" smtClean="0"/>
              <a:t>включает: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наименование вида профессиональной деятельности</a:t>
            </a:r>
            <a:r>
              <a:rPr lang="ru-RU" dirty="0" smtClean="0"/>
              <a:t>, определяемого разработчиком с учетом Общероссийского классификатора видов экономической деятельности (ОКВЭД) и Общероссийского классификатора занятий (ОКЗ):</a:t>
            </a:r>
          </a:p>
          <a:p>
            <a:r>
              <a:rPr lang="ru-RU" dirty="0" smtClean="0"/>
              <a:t>позицию "Код", заполняемую Министерством;</a:t>
            </a:r>
          </a:p>
          <a:p>
            <a:r>
              <a:rPr lang="ru-RU" dirty="0" smtClean="0">
                <a:hlinkClick r:id="" action="ppaction://hlinkfile" tooltip="Ссылка на текущий документ"/>
              </a:rPr>
              <a:t>строку</a:t>
            </a:r>
            <a:r>
              <a:rPr lang="ru-RU" dirty="0" smtClean="0"/>
              <a:t> "</a:t>
            </a:r>
            <a:r>
              <a:rPr lang="ru-RU" dirty="0" smtClean="0">
                <a:solidFill>
                  <a:srgbClr val="FF0000"/>
                </a:solidFill>
              </a:rPr>
              <a:t>Основная цель вида профессиональной деятельности</a:t>
            </a:r>
            <a:r>
              <a:rPr lang="ru-RU" dirty="0" smtClean="0"/>
              <a:t>", в которой приводится краткое описание вида профессиональной деятельности;</a:t>
            </a:r>
          </a:p>
          <a:p>
            <a:r>
              <a:rPr lang="ru-RU" dirty="0" smtClean="0">
                <a:hlinkClick r:id="" action="ppaction://hlinkfile" tooltip="Ссылка на текущий документ"/>
              </a:rPr>
              <a:t>строку</a:t>
            </a:r>
            <a:r>
              <a:rPr lang="ru-RU" dirty="0" smtClean="0"/>
              <a:t> "</a:t>
            </a:r>
            <a:r>
              <a:rPr lang="ru-RU" dirty="0" smtClean="0">
                <a:solidFill>
                  <a:srgbClr val="FF0000"/>
                </a:solidFill>
              </a:rPr>
              <a:t>Группа занятий</a:t>
            </a:r>
            <a:r>
              <a:rPr lang="ru-RU" dirty="0" smtClean="0"/>
              <a:t>", в которой указывается наименование одной или нескольких базовых групп (</a:t>
            </a:r>
            <a:r>
              <a:rPr lang="ru-RU" dirty="0" err="1" smtClean="0"/>
              <a:t>xxxx</a:t>
            </a:r>
            <a:r>
              <a:rPr lang="ru-RU" dirty="0" smtClean="0"/>
              <a:t>) занятий в соответствии с ОКЗ, соотносимых с обобщенными трудовыми функциями профессионального стандарта. При отсутствии информации в графе ставится прочерк;</a:t>
            </a:r>
          </a:p>
          <a:p>
            <a:r>
              <a:rPr lang="ru-RU" dirty="0" smtClean="0">
                <a:hlinkClick r:id="" action="ppaction://hlinkfile" tooltip="Ссылка на текущий документ"/>
              </a:rPr>
              <a:t>строку</a:t>
            </a:r>
            <a:r>
              <a:rPr lang="ru-RU" dirty="0" smtClean="0"/>
              <a:t> "</a:t>
            </a:r>
            <a:r>
              <a:rPr lang="ru-RU" dirty="0" smtClean="0">
                <a:solidFill>
                  <a:srgbClr val="FF0000"/>
                </a:solidFill>
              </a:rPr>
              <a:t>Отнесение к видам экономической деятельности</a:t>
            </a:r>
            <a:r>
              <a:rPr lang="ru-RU" dirty="0" smtClean="0"/>
              <a:t>", в которой указываются код и наименование одного или нескольких видов (</a:t>
            </a:r>
            <a:r>
              <a:rPr lang="ru-RU" dirty="0" err="1" smtClean="0"/>
              <a:t>xx.xx.xx</a:t>
            </a:r>
            <a:r>
              <a:rPr lang="ru-RU" dirty="0" smtClean="0"/>
              <a:t>), подгрупп (</a:t>
            </a:r>
            <a:r>
              <a:rPr lang="ru-RU" dirty="0" err="1" smtClean="0"/>
              <a:t>xx.xx.x</a:t>
            </a:r>
            <a:r>
              <a:rPr lang="ru-RU" dirty="0" smtClean="0"/>
              <a:t>) или групп (</a:t>
            </a:r>
            <a:r>
              <a:rPr lang="ru-RU" dirty="0" err="1" smtClean="0"/>
              <a:t>xx.xx</a:t>
            </a:r>
            <a:r>
              <a:rPr lang="ru-RU" dirty="0" smtClean="0"/>
              <a:t>) экономической деятельности в соответствии с ОКВЭД, к которым относится данный вид профессиональной деятельности;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78579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Содержание профессионального стандарта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8579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Содержание профессионального стандарта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571612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" action="ppaction://hlinkfile" tooltip="Ссылка на текущий документ"/>
              </a:rPr>
              <a:t>Раздел II</a:t>
            </a:r>
            <a:r>
              <a:rPr lang="ru-RU" dirty="0" smtClean="0"/>
              <a:t>. «</a:t>
            </a:r>
            <a:r>
              <a:rPr lang="ru-RU" dirty="0" smtClean="0">
                <a:solidFill>
                  <a:srgbClr val="FF0000"/>
                </a:solidFill>
              </a:rPr>
              <a:t>Описание трудовых функций</a:t>
            </a:r>
            <a:r>
              <a:rPr lang="ru-RU" dirty="0" smtClean="0"/>
              <a:t>, входящих в профессиональный стандарт (функциональная карта вида профессиональной деятельности)» содержит описание трудовых функций в форме таблицы, в которой указываются:</a:t>
            </a:r>
          </a:p>
          <a:p>
            <a:r>
              <a:rPr lang="ru-RU" dirty="0" smtClean="0"/>
              <a:t>в </a:t>
            </a:r>
            <a:r>
              <a:rPr lang="ru-RU" dirty="0" smtClean="0">
                <a:hlinkClick r:id="" action="ppaction://hlinkfile" tooltip="Ссылка на текущий документ"/>
              </a:rPr>
              <a:t>графе</a:t>
            </a:r>
            <a:r>
              <a:rPr lang="ru-RU" dirty="0" smtClean="0"/>
              <a:t> "</a:t>
            </a:r>
            <a:r>
              <a:rPr lang="ru-RU" dirty="0" smtClean="0">
                <a:solidFill>
                  <a:srgbClr val="FF0000"/>
                </a:solidFill>
              </a:rPr>
              <a:t>Обобщенные трудовые функции</a:t>
            </a:r>
            <a:r>
              <a:rPr lang="ru-RU" dirty="0" smtClean="0"/>
              <a:t>" - код, наименование обобщенной трудовой функции и уровень квалификации. </a:t>
            </a:r>
          </a:p>
          <a:p>
            <a:r>
              <a:rPr lang="ru-RU" dirty="0" smtClean="0"/>
              <a:t>в </a:t>
            </a:r>
            <a:r>
              <a:rPr lang="ru-RU" dirty="0" smtClean="0">
                <a:hlinkClick r:id="" action="ppaction://hlinkfile" tooltip="Ссылка на текущий документ"/>
              </a:rPr>
              <a:t>графе</a:t>
            </a:r>
            <a:r>
              <a:rPr lang="ru-RU" dirty="0" smtClean="0"/>
              <a:t> "</a:t>
            </a:r>
            <a:r>
              <a:rPr lang="ru-RU" dirty="0" smtClean="0">
                <a:solidFill>
                  <a:srgbClr val="FF0000"/>
                </a:solidFill>
              </a:rPr>
              <a:t>Трудовые функции</a:t>
            </a:r>
            <a:r>
              <a:rPr lang="ru-RU" dirty="0" smtClean="0"/>
              <a:t>" - наименования и коды трудовых функций. Код трудовой функции определяется в формате "</a:t>
            </a:r>
            <a:r>
              <a:rPr lang="ru-RU" dirty="0" err="1" smtClean="0"/>
              <a:t>x</a:t>
            </a:r>
            <a:r>
              <a:rPr lang="ru-RU" dirty="0" smtClean="0"/>
              <a:t>/</a:t>
            </a:r>
            <a:r>
              <a:rPr lang="ru-RU" dirty="0" err="1" smtClean="0"/>
              <a:t>xx.x</a:t>
            </a:r>
            <a:r>
              <a:rPr lang="ru-RU" dirty="0" smtClean="0"/>
              <a:t>", где: первый знак - буквенный код обобщенной трудовой функции; два знака через дробь - порядковый номер трудовой функции в перечне трудовых функций соответствующего вида профессиональной деятельности.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8579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Содержание профессионального стандарта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571612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" action="ppaction://hlinkfile" tooltip="Ссылка на текущий документ"/>
              </a:rPr>
              <a:t>Раздел III</a:t>
            </a:r>
            <a:r>
              <a:rPr lang="ru-RU" dirty="0" smtClean="0"/>
              <a:t>. "</a:t>
            </a:r>
            <a:r>
              <a:rPr lang="ru-RU" dirty="0" smtClean="0">
                <a:solidFill>
                  <a:srgbClr val="FF0000"/>
                </a:solidFill>
              </a:rPr>
              <a:t>Характеристика обобщенных трудовых функций</a:t>
            </a:r>
            <a:r>
              <a:rPr lang="ru-RU" dirty="0" smtClean="0"/>
              <a:t>" содержит описание обобщенных трудовых функций и трудовых функций, входящих в их состав:</a:t>
            </a:r>
          </a:p>
          <a:p>
            <a:r>
              <a:rPr lang="ru-RU" dirty="0" smtClean="0">
                <a:hlinkClick r:id="" action="ppaction://hlinkfile" tooltip="Ссылка на текущий документ"/>
              </a:rPr>
              <a:t>пункт 3.1</a:t>
            </a:r>
            <a:r>
              <a:rPr lang="ru-RU" dirty="0" smtClean="0"/>
              <a:t> включает:</a:t>
            </a:r>
          </a:p>
          <a:p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наименование и код обобщенной трудовой функции</a:t>
            </a:r>
            <a:r>
              <a:rPr lang="ru-RU" dirty="0" smtClean="0"/>
              <a:t>, а также уровень квалификации, к которому она относится; </a:t>
            </a:r>
          </a:p>
          <a:p>
            <a:r>
              <a:rPr lang="ru-RU" dirty="0" smtClean="0"/>
              <a:t>- происхождение обобщенной трудовой функции;</a:t>
            </a:r>
          </a:p>
          <a:p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возможные наименования должностей </a:t>
            </a:r>
            <a:r>
              <a:rPr lang="ru-RU" dirty="0" smtClean="0"/>
              <a:t>- примеры наименования должностей работников, выполняющих данную обобщенную трудовую функцию;</a:t>
            </a:r>
          </a:p>
          <a:p>
            <a:r>
              <a:rPr lang="ru-RU" dirty="0" smtClean="0"/>
              <a:t>- требования к образованию и обучению - требования к уровню общего и (или) профессионального образования, направленности основных и (или) дополнительных программ профессионального образования и (или) основных программ профессионального обучения;</a:t>
            </a:r>
          </a:p>
          <a:p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требования к опыту практической работы </a:t>
            </a:r>
            <a:r>
              <a:rPr lang="ru-RU" dirty="0" smtClean="0"/>
              <a:t>- характер и продолжительность такого опыта;</a:t>
            </a:r>
          </a:p>
          <a:p>
            <a:r>
              <a:rPr lang="ru-RU" dirty="0" smtClean="0"/>
              <a:t>- особые условия допуска к работе;</a:t>
            </a:r>
          </a:p>
          <a:p>
            <a:pPr>
              <a:buFontTx/>
              <a:buChar char="-"/>
            </a:pPr>
            <a:r>
              <a:rPr lang="ru-RU" dirty="0" smtClean="0"/>
              <a:t>дополнительные характеристики обобщенных трудовых функций;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8579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Содержание профессионального стандарта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57298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" action="ppaction://hlinkfile" tooltip="Ссылка на текущий документ"/>
              </a:rPr>
              <a:t>пункт 3.1.1</a:t>
            </a:r>
            <a:r>
              <a:rPr lang="ru-RU" dirty="0" smtClean="0"/>
              <a:t> включает:</a:t>
            </a:r>
          </a:p>
          <a:p>
            <a:pPr>
              <a:buFontTx/>
              <a:buChar char="-"/>
            </a:pPr>
            <a:r>
              <a:rPr lang="ru-RU" dirty="0" smtClean="0"/>
              <a:t>наименование и код трудовой функции, а также уровень (подуровень) квалификации, к которому она относится;</a:t>
            </a:r>
          </a:p>
          <a:p>
            <a:r>
              <a:rPr lang="ru-RU" dirty="0" smtClean="0"/>
              <a:t>- происхождение трудовой функции;</a:t>
            </a:r>
          </a:p>
          <a:p>
            <a:r>
              <a:rPr lang="ru-RU" dirty="0" smtClean="0"/>
              <a:t>- позицию "Трудовые действия" - перечень основных трудовых действий, обеспечивающих выполнение трудовой функции;</a:t>
            </a:r>
          </a:p>
          <a:p>
            <a:r>
              <a:rPr lang="ru-RU" dirty="0" smtClean="0"/>
              <a:t>- позицию "</a:t>
            </a:r>
            <a:r>
              <a:rPr lang="ru-RU" dirty="0" smtClean="0">
                <a:solidFill>
                  <a:srgbClr val="FF0000"/>
                </a:solidFill>
              </a:rPr>
              <a:t>Необходимые умения" и "Необходимые знания</a:t>
            </a:r>
            <a:r>
              <a:rPr lang="ru-RU" dirty="0" smtClean="0"/>
              <a:t>" - умения и знания, обеспечивающие выполнение всех трудовых действий;</a:t>
            </a:r>
          </a:p>
          <a:p>
            <a:r>
              <a:rPr lang="ru-RU" dirty="0" smtClean="0"/>
              <a:t>- позицию "Другие характеристики", в которой указывается наличие факторов производственной среды и трудового процесса, оказывающих влияние на работоспособность и здоровье работника, а также другие значимые по решению разработчика характеристики трудовой функции, например, специфика средств труда или предметов труда, конкретизация ответственности.</a:t>
            </a:r>
          </a:p>
          <a:p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>
                <a:hlinkClick r:id="" action="ppaction://hlinkfile" tooltip="Ссылка на текущий документ"/>
              </a:rPr>
              <a:t>пунктах 3.1</a:t>
            </a:r>
            <a:r>
              <a:rPr lang="ru-RU" dirty="0" smtClean="0"/>
              <a:t> - </a:t>
            </a:r>
            <a:r>
              <a:rPr lang="ru-RU" dirty="0" smtClean="0">
                <a:hlinkClick r:id="" action="ppaction://hlinkfile" tooltip="Ссылка на текущий документ"/>
              </a:rPr>
              <a:t>3.1.1</a:t>
            </a:r>
            <a:r>
              <a:rPr lang="ru-RU" dirty="0" smtClean="0"/>
              <a:t> последовательно описываются все обобщенные трудовые функции, составляющие вид профессиональной деятельности.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14356"/>
            <a:ext cx="9144000" cy="842436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chemeClr val="bg1"/>
                </a:solidFill>
                <a:latin typeface="Arial" charset="0"/>
              </a:rPr>
              <a:t>Факультет МПиТК Кафедра «</a:t>
            </a:r>
            <a:endParaRPr lang="ru-RU" sz="4000" dirty="0" smtClean="0">
              <a:solidFill>
                <a:schemeClr val="bg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2143116"/>
            <a:ext cx="9144000" cy="264320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>
              <a:defRPr/>
            </a:pPr>
            <a:endParaRPr lang="ru-RU" sz="3200" b="1" i="1" u="sng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914400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785794"/>
            <a:ext cx="9144000" cy="98702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defRPr/>
            </a:pP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00034" y="3103434"/>
            <a:ext cx="832157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 eaLnBrk="0" hangingPunct="0">
              <a:spcAft>
                <a:spcPts val="600"/>
              </a:spcAft>
            </a:pPr>
            <a:r>
              <a:rPr lang="ru-RU" sz="3600" b="1" dirty="0" smtClean="0">
                <a:solidFill>
                  <a:srgbClr val="FF0000"/>
                </a:solidFill>
              </a:rPr>
              <a:t>«Профессиональный стандарт специалиста по технической защите информации»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785794"/>
            <a:ext cx="9144000" cy="57150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Кафедра «Информационная безопасность»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1571612"/>
            <a:ext cx="8858312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2813" eaLnBrk="0" hangingPunct="0">
              <a:spcAft>
                <a:spcPts val="600"/>
              </a:spcAft>
            </a:pPr>
            <a:r>
              <a:rPr lang="ru-RU" sz="2400" b="1" dirty="0" smtClean="0">
                <a:cs typeface="Times New Roman" pitchFamily="18" charset="0"/>
              </a:rPr>
              <a:t>Хорев Анатолий Анатольевич</a:t>
            </a:r>
          </a:p>
          <a:p>
            <a:pPr algn="ctr" defTabSz="912813" eaLnBrk="0" hangingPunct="0">
              <a:spcAft>
                <a:spcPts val="600"/>
              </a:spcAft>
            </a:pPr>
            <a:r>
              <a:rPr lang="ru-RU" sz="2400" dirty="0" smtClean="0">
                <a:cs typeface="Times New Roman" pitchFamily="18" charset="0"/>
              </a:rPr>
              <a:t>Зведующий кафедрой профессор, доктор технических наук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785794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Уровни квалификации  специалистов (полномочия и ответственность)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340768"/>
            <a:ext cx="878497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FF0000"/>
                </a:solidFill>
              </a:rPr>
              <a:t>4 уровень квалификации</a:t>
            </a:r>
          </a:p>
          <a:p>
            <a:r>
              <a:rPr lang="ru-RU" sz="1400" dirty="0" smtClean="0"/>
              <a:t>Деятельность </a:t>
            </a:r>
            <a:r>
              <a:rPr lang="ru-RU" sz="1400" dirty="0"/>
              <a:t>под руководством с проявлением самостоятельности при решении практических задач, требующих анализа ситуации и ее </a:t>
            </a:r>
            <a:r>
              <a:rPr lang="ru-RU" sz="1400" dirty="0" smtClean="0"/>
              <a:t>изменений. Планирование </a:t>
            </a:r>
            <a:r>
              <a:rPr lang="ru-RU" sz="1400" dirty="0"/>
              <a:t>собственной деятельности и/или деятельности группы работников . исходя из поставленных </a:t>
            </a:r>
            <a:r>
              <a:rPr lang="ru-RU" sz="1400" dirty="0" smtClean="0"/>
              <a:t>задач. Ответственность </a:t>
            </a:r>
            <a:r>
              <a:rPr lang="ru-RU" sz="1400" dirty="0"/>
              <a:t>за решение поставленных задач или результат </a:t>
            </a:r>
            <a:r>
              <a:rPr lang="ru-RU" sz="1400" dirty="0" smtClean="0"/>
              <a:t>деятельности </a:t>
            </a:r>
            <a:r>
              <a:rPr lang="ru-RU" sz="1400" dirty="0"/>
              <a:t>группы работников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5 </a:t>
            </a:r>
            <a:r>
              <a:rPr lang="ru-RU" sz="1400" b="1" dirty="0">
                <a:solidFill>
                  <a:srgbClr val="FF0000"/>
                </a:solidFill>
              </a:rPr>
              <a:t>уровень квалификации</a:t>
            </a:r>
          </a:p>
          <a:p>
            <a:r>
              <a:rPr lang="ru-RU" sz="1400" dirty="0" smtClean="0"/>
              <a:t>Самостоятельная </a:t>
            </a:r>
            <a:r>
              <a:rPr lang="ru-RU" sz="1400" dirty="0"/>
              <a:t>деятельность по решению практических задач. требующих самостоятельного анализа ситуации и ее </a:t>
            </a:r>
            <a:r>
              <a:rPr lang="ru-RU" sz="1400" dirty="0" smtClean="0"/>
              <a:t>изменений. Участие </a:t>
            </a:r>
            <a:r>
              <a:rPr lang="ru-RU" sz="1400" dirty="0"/>
              <a:t>в управлении решением поставленных задач в рамках </a:t>
            </a:r>
            <a:r>
              <a:rPr lang="ru-RU" sz="1400" dirty="0" smtClean="0"/>
              <a:t>подразделения. Ответственность </a:t>
            </a:r>
            <a:r>
              <a:rPr lang="ru-RU" sz="1400" dirty="0"/>
              <a:t>за решение поставленных задач или результат </a:t>
            </a:r>
            <a:r>
              <a:rPr lang="ru-RU" sz="1400" dirty="0" smtClean="0"/>
              <a:t>деятельности </a:t>
            </a:r>
            <a:r>
              <a:rPr lang="ru-RU" sz="1400" dirty="0"/>
              <a:t>группы работников или подразделения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6 </a:t>
            </a:r>
            <a:r>
              <a:rPr lang="ru-RU" sz="1400" b="1" dirty="0">
                <a:solidFill>
                  <a:srgbClr val="FF0000"/>
                </a:solidFill>
              </a:rPr>
              <a:t>уровень квалификации</a:t>
            </a:r>
          </a:p>
          <a:p>
            <a:r>
              <a:rPr lang="ru-RU" sz="1400" dirty="0" smtClean="0"/>
              <a:t>Самостоятельная </a:t>
            </a:r>
            <a:r>
              <a:rPr lang="ru-RU" sz="1400" dirty="0"/>
              <a:t>деятельность. предполагающая определение задач собственной работы и/или подчиненных по достижению </a:t>
            </a:r>
            <a:r>
              <a:rPr lang="ru-RU" sz="1400" dirty="0" smtClean="0"/>
              <a:t>цели. Обеспечение </a:t>
            </a:r>
            <a:r>
              <a:rPr lang="ru-RU" sz="1400" dirty="0"/>
              <a:t>взаимодействия сотрудников и смежных </a:t>
            </a:r>
            <a:r>
              <a:rPr lang="ru-RU" sz="1400" dirty="0" smtClean="0"/>
              <a:t>подразделений. Ответственность </a:t>
            </a:r>
            <a:r>
              <a:rPr lang="ru-RU" sz="1400" dirty="0"/>
              <a:t>за результат выполнения работ на уровне подразделения или организации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7 </a:t>
            </a:r>
            <a:r>
              <a:rPr lang="ru-RU" sz="1400" b="1" dirty="0">
                <a:solidFill>
                  <a:srgbClr val="FF0000"/>
                </a:solidFill>
              </a:rPr>
              <a:t>уровень квалификации</a:t>
            </a:r>
          </a:p>
          <a:p>
            <a:r>
              <a:rPr lang="ru-RU" sz="1400" dirty="0" smtClean="0"/>
              <a:t>Определение </a:t>
            </a:r>
            <a:r>
              <a:rPr lang="ru-RU" sz="1400" dirty="0"/>
              <a:t>стратегии, управление процессами и </a:t>
            </a:r>
            <a:r>
              <a:rPr lang="ru-RU" sz="1400" dirty="0" smtClean="0"/>
              <a:t>деятельностью, в </a:t>
            </a:r>
            <a:r>
              <a:rPr lang="ru-RU" sz="1400" dirty="0"/>
              <a:t>том числе, </a:t>
            </a:r>
            <a:r>
              <a:rPr lang="ru-RU" sz="1400" dirty="0" smtClean="0"/>
              <a:t>инновационной, </a:t>
            </a:r>
            <a:r>
              <a:rPr lang="ru-RU" sz="1400" dirty="0"/>
              <a:t>с принятием решения на уровне крупных </a:t>
            </a:r>
            <a:r>
              <a:rPr lang="ru-RU" sz="1400" dirty="0" smtClean="0"/>
              <a:t>организаций </a:t>
            </a:r>
            <a:r>
              <a:rPr lang="ru-RU" sz="1400" dirty="0"/>
              <a:t>или </a:t>
            </a:r>
            <a:r>
              <a:rPr lang="ru-RU" sz="1400" dirty="0" smtClean="0"/>
              <a:t>подразделений. Ответственность </a:t>
            </a:r>
            <a:r>
              <a:rPr lang="ru-RU" sz="1400" dirty="0"/>
              <a:t>за результаты деятельности </a:t>
            </a:r>
            <a:r>
              <a:rPr lang="ru-RU" sz="1400" dirty="0" smtClean="0"/>
              <a:t>крупных </a:t>
            </a:r>
            <a:r>
              <a:rPr lang="ru-RU" sz="1400" dirty="0"/>
              <a:t>организаций или </a:t>
            </a:r>
            <a:r>
              <a:rPr lang="ru-RU" sz="1400" dirty="0" smtClean="0"/>
              <a:t>подразделений.</a:t>
            </a:r>
            <a:endParaRPr lang="ru-RU" sz="1400" dirty="0"/>
          </a:p>
          <a:p>
            <a:r>
              <a:rPr lang="ru-RU" sz="1400" b="1" dirty="0" smtClean="0">
                <a:solidFill>
                  <a:srgbClr val="FF0000"/>
                </a:solidFill>
              </a:rPr>
              <a:t>8 </a:t>
            </a:r>
            <a:r>
              <a:rPr lang="ru-RU" sz="1400" b="1" dirty="0">
                <a:solidFill>
                  <a:srgbClr val="FF0000"/>
                </a:solidFill>
              </a:rPr>
              <a:t>уровень квалификации</a:t>
            </a:r>
          </a:p>
          <a:p>
            <a:r>
              <a:rPr lang="ru-RU" sz="1400" dirty="0"/>
              <a:t>Определение стратегии, управление процессами и </a:t>
            </a:r>
            <a:r>
              <a:rPr lang="ru-RU" sz="1400" dirty="0" smtClean="0"/>
              <a:t>деятельностью (в </a:t>
            </a:r>
            <a:r>
              <a:rPr lang="ru-RU" sz="1400" dirty="0"/>
              <a:t>том числе, </a:t>
            </a:r>
            <a:r>
              <a:rPr lang="ru-RU" sz="1400" dirty="0" smtClean="0"/>
              <a:t>инновационной), </a:t>
            </a:r>
            <a:r>
              <a:rPr lang="ru-RU" sz="1400" dirty="0"/>
              <a:t>с принятием решения на уровне крупных организаций или подразделений. Ответственность за результаты деятельности крупных организаций </a:t>
            </a:r>
            <a:r>
              <a:rPr lang="ru-RU" sz="1400" dirty="0" smtClean="0"/>
              <a:t>и (или) отрасли.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412176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78579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Уровни квалификации  специалистов (должности)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412776"/>
            <a:ext cx="89289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4 уровень квалификации</a:t>
            </a:r>
          </a:p>
          <a:p>
            <a:r>
              <a:rPr lang="ru-RU" sz="1600" dirty="0"/>
              <a:t>Техник по </a:t>
            </a:r>
            <a:r>
              <a:rPr lang="ru-RU" sz="1600" dirty="0" smtClean="0"/>
              <a:t>технической защите информации. Техник </a:t>
            </a:r>
            <a:r>
              <a:rPr lang="ru-RU" sz="1600" dirty="0"/>
              <a:t>по </a:t>
            </a:r>
            <a:r>
              <a:rPr lang="ru-RU" sz="1600" dirty="0" smtClean="0"/>
              <a:t>технической защите информации </a:t>
            </a:r>
            <a:r>
              <a:rPr lang="en-US" sz="1600" dirty="0" smtClean="0"/>
              <a:t>II </a:t>
            </a:r>
            <a:r>
              <a:rPr lang="ru-RU" sz="1600" dirty="0" smtClean="0"/>
              <a:t>категории. </a:t>
            </a:r>
            <a:r>
              <a:rPr lang="ru-RU" sz="1600" dirty="0"/>
              <a:t>Техник по </a:t>
            </a:r>
            <a:r>
              <a:rPr lang="ru-RU" sz="1600" dirty="0" smtClean="0"/>
              <a:t>технической защите  информации </a:t>
            </a:r>
            <a:r>
              <a:rPr lang="en-US" sz="1600" dirty="0" smtClean="0"/>
              <a:t>I </a:t>
            </a:r>
            <a:r>
              <a:rPr lang="ru-RU" sz="1600" dirty="0"/>
              <a:t>категории</a:t>
            </a:r>
          </a:p>
          <a:p>
            <a:endParaRPr lang="ru-RU" sz="1600" dirty="0" smtClean="0"/>
          </a:p>
          <a:p>
            <a:r>
              <a:rPr lang="ru-RU" sz="1600" b="1" dirty="0" smtClean="0">
                <a:solidFill>
                  <a:srgbClr val="FF0000"/>
                </a:solidFill>
              </a:rPr>
              <a:t>5 </a:t>
            </a:r>
            <a:r>
              <a:rPr lang="ru-RU" sz="1600" b="1" dirty="0">
                <a:solidFill>
                  <a:srgbClr val="FF0000"/>
                </a:solidFill>
              </a:rPr>
              <a:t>уровень квалификации</a:t>
            </a:r>
          </a:p>
          <a:p>
            <a:r>
              <a:rPr lang="ru-RU" sz="1600" dirty="0" smtClean="0"/>
              <a:t>Инженер </a:t>
            </a:r>
            <a:r>
              <a:rPr lang="ru-RU" sz="1600" dirty="0"/>
              <a:t>по </a:t>
            </a:r>
            <a:r>
              <a:rPr lang="ru-RU" sz="1600" dirty="0" smtClean="0"/>
              <a:t>технической защите информации. </a:t>
            </a:r>
          </a:p>
          <a:p>
            <a:r>
              <a:rPr lang="ru-RU" sz="1600" dirty="0" smtClean="0"/>
              <a:t>Инженер-программист </a:t>
            </a:r>
            <a:r>
              <a:rPr lang="ru-RU" sz="1600" dirty="0"/>
              <a:t>по технической защите информации </a:t>
            </a:r>
            <a:r>
              <a:rPr lang="en-US" sz="1600" dirty="0"/>
              <a:t>II </a:t>
            </a:r>
            <a:r>
              <a:rPr lang="ru-RU" sz="1600" dirty="0" smtClean="0"/>
              <a:t>категории</a:t>
            </a:r>
          </a:p>
          <a:p>
            <a:r>
              <a:rPr lang="ru-RU" sz="1600" dirty="0"/>
              <a:t>Инженер-программист по технической защите информации </a:t>
            </a:r>
            <a:r>
              <a:rPr lang="en-US" sz="1600" dirty="0"/>
              <a:t>I </a:t>
            </a:r>
            <a:r>
              <a:rPr lang="ru-RU" sz="1600" dirty="0"/>
              <a:t>категории</a:t>
            </a:r>
          </a:p>
          <a:p>
            <a:endParaRPr lang="ru-RU" sz="1600" dirty="0"/>
          </a:p>
          <a:p>
            <a:endParaRPr lang="ru-RU" sz="1600" b="1" dirty="0">
              <a:solidFill>
                <a:srgbClr val="FF0000"/>
              </a:solidFill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6 </a:t>
            </a:r>
            <a:r>
              <a:rPr lang="ru-RU" sz="1600" b="1" dirty="0">
                <a:solidFill>
                  <a:srgbClr val="FF0000"/>
                </a:solidFill>
              </a:rPr>
              <a:t>уровень квалификации</a:t>
            </a:r>
          </a:p>
          <a:p>
            <a:r>
              <a:rPr lang="ru-RU" sz="1600" dirty="0" smtClean="0"/>
              <a:t>Специалист по технической защите информации </a:t>
            </a:r>
            <a:r>
              <a:rPr lang="en-US" sz="1600" dirty="0" smtClean="0"/>
              <a:t>II </a:t>
            </a:r>
            <a:r>
              <a:rPr lang="ru-RU" sz="1600" dirty="0"/>
              <a:t>категории</a:t>
            </a:r>
          </a:p>
          <a:p>
            <a:r>
              <a:rPr lang="ru-RU" sz="1600" dirty="0"/>
              <a:t>Специалист по технической защите информации </a:t>
            </a:r>
            <a:r>
              <a:rPr lang="en-US" sz="1600" dirty="0" smtClean="0"/>
              <a:t>I </a:t>
            </a:r>
            <a:r>
              <a:rPr lang="ru-RU" sz="1600" dirty="0"/>
              <a:t>категории</a:t>
            </a:r>
          </a:p>
          <a:p>
            <a:endParaRPr lang="ru-RU" sz="1600" dirty="0" smtClean="0"/>
          </a:p>
          <a:p>
            <a:r>
              <a:rPr lang="ru-RU" sz="1600" b="1" dirty="0" smtClean="0">
                <a:solidFill>
                  <a:srgbClr val="FF0000"/>
                </a:solidFill>
              </a:rPr>
              <a:t>7 </a:t>
            </a:r>
            <a:r>
              <a:rPr lang="ru-RU" sz="1600" b="1" dirty="0">
                <a:solidFill>
                  <a:srgbClr val="FF0000"/>
                </a:solidFill>
              </a:rPr>
              <a:t>уровень квалификации</a:t>
            </a:r>
          </a:p>
          <a:p>
            <a:r>
              <a:rPr lang="ru-RU" sz="1600" dirty="0"/>
              <a:t>Начальник отдела (лаборатории, сектора) по технической защите информации</a:t>
            </a:r>
          </a:p>
          <a:p>
            <a:r>
              <a:rPr lang="ru-RU" sz="1600" dirty="0"/>
              <a:t>Главный специалист по технической </a:t>
            </a:r>
            <a:r>
              <a:rPr lang="ru-RU" sz="1600" dirty="0" smtClean="0"/>
              <a:t>защите информации.</a:t>
            </a:r>
          </a:p>
          <a:p>
            <a:endParaRPr lang="ru-RU" sz="1600" dirty="0"/>
          </a:p>
          <a:p>
            <a:r>
              <a:rPr lang="ru-RU" sz="1600" b="1" dirty="0" smtClean="0">
                <a:solidFill>
                  <a:srgbClr val="FF0000"/>
                </a:solidFill>
              </a:rPr>
              <a:t>8 </a:t>
            </a:r>
            <a:r>
              <a:rPr lang="ru-RU" sz="1600" b="1" dirty="0">
                <a:solidFill>
                  <a:srgbClr val="FF0000"/>
                </a:solidFill>
              </a:rPr>
              <a:t>уровень квалификации</a:t>
            </a:r>
          </a:p>
          <a:p>
            <a:r>
              <a:rPr lang="ru-RU" sz="1600" dirty="0" smtClean="0"/>
              <a:t>Главный </a:t>
            </a:r>
            <a:r>
              <a:rPr lang="ru-RU" sz="1600" dirty="0"/>
              <a:t>специалист по технической защите информации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991584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08" y="1340768"/>
            <a:ext cx="89644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Проведенный анализ данных видов деятельности показал, что их целесообразно объединить в следующие </a:t>
            </a:r>
            <a:r>
              <a:rPr lang="ru-RU" dirty="0" smtClean="0">
                <a:solidFill>
                  <a:srgbClr val="FF0000"/>
                </a:solidFill>
              </a:rPr>
              <a:t>виды деятельности:</a:t>
            </a:r>
          </a:p>
          <a:p>
            <a:endParaRPr lang="ru-RU" dirty="0" smtClean="0"/>
          </a:p>
          <a:p>
            <a:pPr marL="342900" lvl="0" indent="-342900">
              <a:buFont typeface="+mj-lt"/>
              <a:buAutoNum type="alphaUcPeriod"/>
            </a:pPr>
            <a:r>
              <a:rPr lang="ru-RU" dirty="0" smtClean="0"/>
              <a:t>Проектирование объектов в защищенном исполнении (объектов информатизации, защищаемых помещений).</a:t>
            </a:r>
          </a:p>
          <a:p>
            <a:pPr marL="342900" lvl="0" indent="-342900">
              <a:buFont typeface="+mj-lt"/>
              <a:buAutoNum type="alphaUcPeriod"/>
            </a:pPr>
            <a:r>
              <a:rPr lang="ru-RU" dirty="0" smtClean="0"/>
              <a:t>Разработка и производство систем и средств защиты информации.</a:t>
            </a:r>
          </a:p>
          <a:p>
            <a:pPr marL="342900" lvl="0" indent="-342900">
              <a:buFont typeface="+mj-lt"/>
              <a:buAutoNum type="alphaUcPeriod"/>
            </a:pPr>
            <a:r>
              <a:rPr lang="ru-RU" dirty="0" smtClean="0"/>
              <a:t>Эксплуатация систем и средств защиты информации.</a:t>
            </a:r>
          </a:p>
          <a:p>
            <a:pPr marL="342900" lvl="0" indent="-342900">
              <a:buFont typeface="+mj-lt"/>
              <a:buAutoNum type="alphaUcPeriod"/>
            </a:pPr>
            <a:r>
              <a:rPr lang="ru-RU" dirty="0" smtClean="0"/>
              <a:t>Контроль эффективности защиты информации.</a:t>
            </a:r>
          </a:p>
          <a:p>
            <a:pPr marL="342900" lvl="0" indent="-342900">
              <a:buFont typeface="+mj-lt"/>
              <a:buAutoNum type="alphaUcPeriod"/>
            </a:pPr>
            <a:r>
              <a:rPr lang="ru-RU" dirty="0" smtClean="0"/>
              <a:t>Сертификационные испытания на соответствие требованиям по безопасности информации.</a:t>
            </a:r>
          </a:p>
          <a:p>
            <a:endParaRPr lang="ru-RU" dirty="0" smtClean="0"/>
          </a:p>
          <a:p>
            <a:r>
              <a:rPr lang="ru-RU" dirty="0" smtClean="0"/>
              <a:t>К основным </a:t>
            </a:r>
            <a:r>
              <a:rPr lang="ru-RU" dirty="0" smtClean="0">
                <a:solidFill>
                  <a:srgbClr val="FF0000"/>
                </a:solidFill>
              </a:rPr>
              <a:t>направлениям ТЗИ </a:t>
            </a:r>
            <a:r>
              <a:rPr lang="ru-RU" dirty="0" smtClean="0"/>
              <a:t>можно отнести:</a:t>
            </a:r>
          </a:p>
          <a:p>
            <a:endParaRPr lang="ru-RU" dirty="0" smtClean="0"/>
          </a:p>
          <a:p>
            <a:pPr marL="342900" indent="-342900">
              <a:buFont typeface="+mj-lt"/>
              <a:buAutoNum type="alphaLcParenR"/>
            </a:pPr>
            <a:r>
              <a:rPr lang="ru-RU" dirty="0" smtClean="0"/>
              <a:t>защита информации от перехвата техническими средствами (защита информации от утечки по техническим каналам);</a:t>
            </a:r>
          </a:p>
          <a:p>
            <a:pPr marL="342900" indent="-342900">
              <a:buFont typeface="+mj-lt"/>
              <a:buAutoNum type="alphaLcParenR"/>
            </a:pPr>
            <a:endParaRPr lang="ru-RU" dirty="0" smtClean="0"/>
          </a:p>
          <a:p>
            <a:pPr marL="342900" indent="-342900">
              <a:buFont typeface="+mj-lt"/>
              <a:buAutoNum type="alphaLcParenR"/>
            </a:pPr>
            <a:r>
              <a:rPr lang="ru-RU" dirty="0" smtClean="0"/>
              <a:t>защита информации от несанкционированного доступа и неправомерных воздействий (защита информации от НСД)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-17748" y="83671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Предложения по изменению видов </a:t>
            </a:r>
            <a:r>
              <a:rPr lang="ru-RU" b="1" dirty="0" smtClean="0">
                <a:solidFill>
                  <a:schemeClr val="bg1"/>
                </a:solidFill>
              </a:rPr>
              <a:t>деятельности (по ФГОС ВО)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836712"/>
            <a:ext cx="896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Виды деятельности, трудовые функции и требуемая квалификации специалистов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40768"/>
            <a:ext cx="9036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Направление ТЗИ -  «Защита информации от утечки по техническим каналам». </a:t>
            </a:r>
            <a:r>
              <a:rPr lang="ru-RU" sz="1600" dirty="0" smtClean="0">
                <a:solidFill>
                  <a:srgbClr val="0060A8"/>
                </a:solidFill>
              </a:rPr>
              <a:t>Пример</a:t>
            </a:r>
            <a:endParaRPr lang="ru-RU" sz="1600" dirty="0">
              <a:solidFill>
                <a:srgbClr val="0060A8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19" y="1885282"/>
          <a:ext cx="8640962" cy="3627120"/>
        </p:xfrm>
        <a:graphic>
          <a:graphicData uri="http://schemas.openxmlformats.org/drawingml/2006/table">
            <a:tbl>
              <a:tblPr/>
              <a:tblGrid>
                <a:gridCol w="1584177"/>
                <a:gridCol w="1656184"/>
                <a:gridCol w="3562503"/>
                <a:gridCol w="1838098"/>
              </a:tblGrid>
              <a:tr h="72235">
                <a:tc>
                  <a:txBody>
                    <a:bodyPr/>
                    <a:lstStyle/>
                    <a:p>
                      <a:pPr marL="36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 деятельности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Обобщенная трудовая функция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Требуемая квалификация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Возможное наименование должности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235">
                <a:tc rowSpan="3">
                  <a:txBody>
                    <a:bodyPr/>
                    <a:lstStyle/>
                    <a:p>
                      <a:pPr marL="3600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ahoma"/>
                        </a:rPr>
                        <a:t>А. П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роектирование  объектов в защищенном исполнении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ahoma"/>
                        </a:rPr>
                        <a:t>А/01. П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роектирование объектов информатизации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34925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Магистр по информационной безопасности по программам подготовки в области проектирования  объектов в защищенном исполнении.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925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/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925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Магистры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 информационной безопасности, специалисты по защите информации по специальностям «Информационная безопасность телекоммуникационных систем» и «Информационная безопасность автоматизированных систем», прошедшие повышение квалификации по программам обучения в области проектирования объектов в защищенном исполнении.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360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Инженер-проектировщик по ТЗИ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2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ahoma"/>
                        </a:rPr>
                        <a:t>А/02. П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роектирование защищаемых (выделенных)  помещений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56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ahoma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836712"/>
            <a:ext cx="896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Виды деятельности, трудовые функции и требуемая квалификации специалистов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40768"/>
            <a:ext cx="9036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Направление ТЗИ -  «Защита информации от утечки по техническим каналам». </a:t>
            </a:r>
            <a:r>
              <a:rPr lang="ru-RU" sz="1600" dirty="0" smtClean="0">
                <a:solidFill>
                  <a:srgbClr val="0060A8"/>
                </a:solidFill>
              </a:rPr>
              <a:t>Пример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281827"/>
              </p:ext>
            </p:extLst>
          </p:nvPr>
        </p:nvGraphicFramePr>
        <p:xfrm>
          <a:off x="251519" y="1916832"/>
          <a:ext cx="8640962" cy="4053840"/>
        </p:xfrm>
        <a:graphic>
          <a:graphicData uri="http://schemas.openxmlformats.org/drawingml/2006/table">
            <a:tbl>
              <a:tblPr/>
              <a:tblGrid>
                <a:gridCol w="1440161"/>
                <a:gridCol w="2990716"/>
                <a:gridCol w="2371987"/>
                <a:gridCol w="1838098"/>
              </a:tblGrid>
              <a:tr h="72235">
                <a:tc>
                  <a:txBody>
                    <a:bodyPr/>
                    <a:lstStyle/>
                    <a:p>
                      <a:pPr marL="36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Вид деятельности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Обобщенная трудовая функция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Требуемая квалификация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Возможное наименование должности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0">
                <a:tc rowSpan="3">
                  <a:txBody>
                    <a:bodyPr/>
                    <a:lstStyle/>
                    <a:p>
                      <a:pPr marL="3600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Контроль эффективности защиты информации.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/01. Контроль защищенности информации от утечки по техническим каналам в средствах и системах информатизации.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360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Магистр по информационной безопасности по программе подготовки в области контроля эффективности защиты информации.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Магистры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бакалавры и специалисты по информационной безопасности, про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360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шедшие повышение квалификации по программам обучения в области контроля эффективности защиты информации.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3600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 по ТЗИ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/02. Контроль защищенности информации от утечки по техническим каналам в технических средствах и системах, не обрабатывающих конфиденциальную информацию, но размещенных в помещениях, где она обрабатывается.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5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/03. Контроль защищенности информации от утечки по техническим каналам в помещениях со средствами (системами), подлежащими защите.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836712"/>
            <a:ext cx="896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Виды деятельности, трудовые функции и требуемая квалификации специалистов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40768"/>
            <a:ext cx="90364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Направление ТЗИ -  «Защита информации от утечки по техническим каналам». </a:t>
            </a:r>
            <a:r>
              <a:rPr lang="ru-RU" sz="1600" dirty="0" smtClean="0">
                <a:solidFill>
                  <a:srgbClr val="0060A8"/>
                </a:solidFill>
              </a:rPr>
              <a:t>Пример</a:t>
            </a:r>
            <a:endParaRPr lang="ru-RU" sz="1600" dirty="0">
              <a:solidFill>
                <a:srgbClr val="0060A8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052360"/>
              </p:ext>
            </p:extLst>
          </p:nvPr>
        </p:nvGraphicFramePr>
        <p:xfrm>
          <a:off x="251519" y="1826096"/>
          <a:ext cx="8640962" cy="4267200"/>
        </p:xfrm>
        <a:graphic>
          <a:graphicData uri="http://schemas.openxmlformats.org/drawingml/2006/table">
            <a:tbl>
              <a:tblPr/>
              <a:tblGrid>
                <a:gridCol w="1584177"/>
                <a:gridCol w="3024336"/>
                <a:gridCol w="1800200"/>
                <a:gridCol w="2232249"/>
              </a:tblGrid>
              <a:tr h="72235">
                <a:tc>
                  <a:txBody>
                    <a:bodyPr/>
                    <a:lstStyle/>
                    <a:p>
                      <a:pPr marL="36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Вид деятельности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Обобщенная трудовая функция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Требуемая квалификация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Возможное наименование должности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822">
                <a:tc rowSpan="4">
                  <a:txBody>
                    <a:bodyPr/>
                    <a:lstStyle/>
                    <a:p>
                      <a:pPr marL="3600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Контроль эффективности защиты информации.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/04. Контроль защищенности информации от утечки по техническим каналам в помещениях, предназначенных для ведения конфиденциальных переговоров (далее – защищаемых помещений).</a:t>
                      </a: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360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Магистр по информационной безопасности по программе подготовки в области контроля эффективности защиты информации.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60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Магистры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бакалавры и специалисты по информационной безопасности, про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36000" indent="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шедшие повышение квалификации по программам обучения в области контроля эффективности защиты информации.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3600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 по ТЗИ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4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/05. Аттестационные испытания и аттестация на соответствие требованиям по защите информации средств и систем информатизации.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4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/06. Аттестационные испытания и аттестация на соответствие требованиям по защите информации объектов информатизации.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4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00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/07. Аттестационные испытания и аттестация на соответствие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требованиям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защите информации защищаемых помещений.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777" marR="117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85794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Профессиональный стандарт «Техническая защита информации»</a:t>
            </a: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35729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Основная цель вида профессиональной деятельности: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Обеспечение безопасности информации </a:t>
            </a:r>
            <a:r>
              <a:rPr lang="ru-RU" dirty="0" err="1" smtClean="0">
                <a:solidFill>
                  <a:srgbClr val="FF0000"/>
                </a:solidFill>
              </a:rPr>
              <a:t>некриптографическими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иетодами</a:t>
            </a:r>
            <a:r>
              <a:rPr lang="ru-RU" dirty="0" smtClean="0">
                <a:solidFill>
                  <a:srgbClr val="FF0000"/>
                </a:solidFill>
              </a:rPr>
              <a:t> и средствами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2357430"/>
          <a:ext cx="8786875" cy="1840770"/>
        </p:xfrm>
        <a:graphic>
          <a:graphicData uri="http://schemas.openxmlformats.org/drawingml/2006/table">
            <a:tbl>
              <a:tblPr/>
              <a:tblGrid>
                <a:gridCol w="1250768"/>
                <a:gridCol w="2936359"/>
                <a:gridCol w="1046350"/>
                <a:gridCol w="3417956"/>
                <a:gridCol w="135442"/>
              </a:tblGrid>
              <a:tr h="43869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Группа занятий:</a:t>
                      </a:r>
                      <a:endParaRPr lang="ru-RU" sz="1600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5" marR="685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0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2139</a:t>
                      </a:r>
                      <a:endParaRPr lang="ru-RU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5" marR="6856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60A8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Специалисты по компьютерам, не вошедшие в другие группы</a:t>
                      </a:r>
                      <a:endParaRPr lang="ru-RU" sz="1600" dirty="0">
                        <a:solidFill>
                          <a:srgbClr val="0060A8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5" marR="6856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2149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65" marR="6856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60A8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Инженеры и специалисты, не вошедшие в другие группы </a:t>
                      </a:r>
                      <a:endParaRPr lang="ru-RU" sz="1600" dirty="0">
                        <a:solidFill>
                          <a:srgbClr val="0060A8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65" marR="6856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33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5" marR="6856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65" marR="6856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65" marR="6856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65" marR="68565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33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(код ОКЗ)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5" marR="6856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(наименование)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5" marR="6856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код ОКЗ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5" marR="6856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(наименование)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65" marR="6856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523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0" y="0"/>
            <a:ext cx="3017838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14282" y="4621692"/>
          <a:ext cx="8643998" cy="1423843"/>
        </p:xfrm>
        <a:graphic>
          <a:graphicData uri="http://schemas.openxmlformats.org/drawingml/2006/table">
            <a:tbl>
              <a:tblPr/>
              <a:tblGrid>
                <a:gridCol w="1248193"/>
                <a:gridCol w="7395805"/>
              </a:tblGrid>
              <a:tr h="31308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Отнесение к видам экономической деятельности:</a:t>
                      </a:r>
                      <a:endParaRPr lang="ru-RU" sz="1600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0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75.24</a:t>
                      </a:r>
                      <a:endParaRPr lang="ru-RU" sz="16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Деятельность по обеспечению общественного порядка и безопасности. </a:t>
                      </a:r>
                      <a:r>
                        <a:rPr lang="ru-RU" sz="1600" dirty="0" smtClean="0">
                          <a:solidFill>
                            <a:srgbClr val="00518E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Техническая</a:t>
                      </a:r>
                      <a:r>
                        <a:rPr lang="ru-RU" sz="1600" baseline="0" dirty="0" smtClean="0">
                          <a:solidFill>
                            <a:srgbClr val="00518E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защита информации</a:t>
                      </a:r>
                      <a:endParaRPr lang="ru-RU" sz="1600" dirty="0">
                        <a:solidFill>
                          <a:srgbClr val="00518E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9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(код ОКВЭД)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(наименование вида экономической деятельности)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456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0" y="0"/>
            <a:ext cx="3017838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714356"/>
            <a:ext cx="885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Описание трудовых функций,  входящих в профессиональный стандарт  (функциональная карта вида профессиональной деятельности</a:t>
            </a:r>
            <a:r>
              <a:rPr lang="ru-RU" dirty="0" smtClean="0">
                <a:solidFill>
                  <a:schemeClr val="bg1"/>
                </a:solidFill>
              </a:rPr>
              <a:t>). Пример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357495"/>
              </p:ext>
            </p:extLst>
          </p:nvPr>
        </p:nvGraphicFramePr>
        <p:xfrm>
          <a:off x="214282" y="1500174"/>
          <a:ext cx="8715436" cy="4809146"/>
        </p:xfrm>
        <a:graphic>
          <a:graphicData uri="http://schemas.openxmlformats.org/drawingml/2006/table">
            <a:tbl>
              <a:tblPr/>
              <a:tblGrid>
                <a:gridCol w="1000132"/>
                <a:gridCol w="1643074"/>
                <a:gridCol w="1434412"/>
                <a:gridCol w="1461208"/>
                <a:gridCol w="1319222"/>
                <a:gridCol w="1857388"/>
              </a:tblGrid>
              <a:tr h="25825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Обобщенные трудовые функции</a:t>
                      </a:r>
                      <a:endParaRPr lang="ru-RU" sz="1400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Трудовые функции</a:t>
                      </a:r>
                      <a:endParaRPr lang="ru-RU" sz="1400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4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код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наименование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уровень квалификации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наименование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код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уровень (подуровень) квалификации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0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4С_ТЗИ</a:t>
                      </a:r>
                      <a:endParaRPr lang="ru-RU" sz="14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Установка, монтаж, испытания, ремонт средств защиты информации 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Четвертый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Установка, монтаж, испытания, ремонт 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технических средств защиты информации</a:t>
                      </a: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4С_ТЗИ_1</a:t>
                      </a:r>
                      <a:endParaRPr lang="ru-RU" sz="14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Четвертый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1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Установка, монтаж, испытания, ремонт 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защищенных технических средств обработки информации</a:t>
                      </a: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4С_ТЗИ_2</a:t>
                      </a:r>
                      <a:endParaRPr lang="ru-RU" sz="14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Четвертый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714356"/>
            <a:ext cx="885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Описание трудовых функций,  входящих в профессиональный стандарт  (функциональная карта вида профессиональной деятельности)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159672"/>
              </p:ext>
            </p:extLst>
          </p:nvPr>
        </p:nvGraphicFramePr>
        <p:xfrm>
          <a:off x="214282" y="1500174"/>
          <a:ext cx="8715436" cy="3755136"/>
        </p:xfrm>
        <a:graphic>
          <a:graphicData uri="http://schemas.openxmlformats.org/drawingml/2006/table">
            <a:tbl>
              <a:tblPr/>
              <a:tblGrid>
                <a:gridCol w="1000132"/>
                <a:gridCol w="1357322"/>
                <a:gridCol w="1357322"/>
                <a:gridCol w="2214578"/>
                <a:gridCol w="1357322"/>
                <a:gridCol w="1428760"/>
              </a:tblGrid>
              <a:tr h="12315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Обобщенные трудовые функции</a:t>
                      </a:r>
                      <a:endParaRPr lang="ru-RU" sz="1400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Трудовые функции</a:t>
                      </a:r>
                      <a:endParaRPr lang="ru-RU" sz="1400" dirty="0">
                        <a:solidFill>
                          <a:srgbClr val="FF000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9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код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наименование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уровень квалификации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наименование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код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уровень (подуровень) квалификации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13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4С_ТЗИ</a:t>
                      </a:r>
                      <a:endParaRPr lang="ru-RU" sz="14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Установка, монтаж, испытания, ремонт средств защиты информации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Четвертый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Установка, монтаж, испытания, ремонт 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технических средств контроля эффективности мер защиты информации</a:t>
                      </a: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4С_ТЗИ_3</a:t>
                      </a:r>
                      <a:endParaRPr lang="ru-RU" sz="14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Четвертый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4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Установка, монтаж, испытания, ремонт 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программных (программно - технических) средств защиты информации</a:t>
                      </a: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4С_ТЗИ_4</a:t>
                      </a:r>
                      <a:endParaRPr lang="ru-RU" sz="14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Четвертый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8190" marR="481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503990"/>
          <a:ext cx="8786874" cy="724535"/>
        </p:xfrm>
        <a:graphic>
          <a:graphicData uri="http://schemas.openxmlformats.org/drawingml/2006/table">
            <a:tbl>
              <a:tblPr/>
              <a:tblGrid>
                <a:gridCol w="141034"/>
                <a:gridCol w="2370748"/>
                <a:gridCol w="4413185"/>
                <a:gridCol w="243951"/>
                <a:gridCol w="1476922"/>
                <a:gridCol w="141034"/>
              </a:tblGrid>
              <a:tr h="294005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3.1. Обобщенная трудовая функция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: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Arial" pitchFamily="34" charset="0"/>
                          <a:cs typeface="Arial" pitchFamily="34" charset="0"/>
                        </a:rPr>
                        <a:t>Контроль эффективности защиты информации</a:t>
                      </a:r>
                      <a:endParaRPr lang="ru-RU" sz="15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7170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17365D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6С_ТЗИ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890"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Наименование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Код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482879"/>
              </p:ext>
            </p:extLst>
          </p:nvPr>
        </p:nvGraphicFramePr>
        <p:xfrm>
          <a:off x="71437" y="2643183"/>
          <a:ext cx="8929719" cy="4023243"/>
        </p:xfrm>
        <a:graphic>
          <a:graphicData uri="http://schemas.openxmlformats.org/drawingml/2006/table">
            <a:tbl>
              <a:tblPr/>
              <a:tblGrid>
                <a:gridCol w="2342221"/>
                <a:gridCol w="6587498"/>
              </a:tblGrid>
              <a:tr h="6144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Возможные наименования должностей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Специалист по технической защите информации 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79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36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Требования к профессиональному образованию и обучению 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ысшее образование – магистратура по программе подготовки  «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Контроль эффективности защиты информации» 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или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бакалавриат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по профилю «Техническая защита информации» и  дополнительное профессиональное образование или повышение квалификации по программам обучения, связанным с  к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онтролем эффективности защиты информации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6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Требования к опыту практической  работы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40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Особые условия допуска к работе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наличие допуска ФСБ при работе со сведениями, составляющими государственную тайну (Инструкция №3-1 Утверждена Постановлением Правительства РФ №1 от 5.01.);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наличие допуска к работе на электроустановках (не ниже </a:t>
                      </a:r>
                      <a:r>
                        <a:rPr lang="en-US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III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группы </a:t>
                      </a:r>
                      <a:r>
                        <a:rPr lang="ru-RU" sz="14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электробезопасности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01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845090"/>
            <a:ext cx="9001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algn="ctr">
              <a:lnSpc>
                <a:spcPct val="100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ea typeface="Times New Roman"/>
                <a:cs typeface="Arial" pitchFamily="34" charset="0"/>
              </a:rPr>
              <a:t>Характеристика обобщенных трудовых 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ea typeface="Times New Roman"/>
                <a:cs typeface="Arial" pitchFamily="34" charset="0"/>
              </a:rPr>
              <a:t>функций. Пример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42844" y="2071688"/>
            <a:ext cx="88583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/>
            <a:r>
              <a:rPr lang="ru-RU" sz="2400" dirty="0" smtClean="0"/>
              <a:t>В настоящее время ФСТЭК России выдано более </a:t>
            </a:r>
            <a:r>
              <a:rPr lang="ru-RU" sz="2400" dirty="0" smtClean="0">
                <a:solidFill>
                  <a:srgbClr val="FF0000"/>
                </a:solidFill>
              </a:rPr>
              <a:t>2850 </a:t>
            </a:r>
            <a:r>
              <a:rPr lang="ru-RU" sz="2400" dirty="0" smtClean="0"/>
              <a:t>лицензий </a:t>
            </a:r>
            <a:r>
              <a:rPr lang="ru-RU" sz="2400" dirty="0" smtClean="0">
                <a:solidFill>
                  <a:srgbClr val="3333FF"/>
                </a:solidFill>
              </a:rPr>
              <a:t>на деятельность по технической защите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конфиденциальной информации и более </a:t>
            </a:r>
            <a:r>
              <a:rPr lang="ru-RU" sz="2400" dirty="0" smtClean="0">
                <a:solidFill>
                  <a:srgbClr val="FF0000"/>
                </a:solidFill>
              </a:rPr>
              <a:t>1280</a:t>
            </a:r>
            <a:r>
              <a:rPr lang="ru-RU" sz="2400" dirty="0" smtClean="0"/>
              <a:t> лицензий на </a:t>
            </a:r>
            <a:r>
              <a:rPr lang="ru-RU" sz="2400" dirty="0" smtClean="0">
                <a:solidFill>
                  <a:srgbClr val="3333FF"/>
                </a:solidFill>
              </a:rPr>
              <a:t>деятельность по разработке и/или производству средств защиты </a:t>
            </a:r>
            <a:r>
              <a:rPr lang="ru-RU" sz="2400" dirty="0" smtClean="0"/>
              <a:t>конфиденциальной информации. </a:t>
            </a:r>
            <a:endParaRPr lang="ru-RU" sz="2400" dirty="0"/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214283" y="762640"/>
            <a:ext cx="892971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/>
            <a:r>
              <a:rPr lang="ru-RU" sz="2800" b="1" dirty="0" smtClean="0">
                <a:solidFill>
                  <a:schemeClr val="bg1"/>
                </a:solidFill>
              </a:rPr>
              <a:t>ТЗИ - лицензируемый </a:t>
            </a:r>
            <a:r>
              <a:rPr lang="ru-RU" sz="2800" b="1" dirty="0">
                <a:solidFill>
                  <a:schemeClr val="bg1"/>
                </a:solidFill>
              </a:rPr>
              <a:t>вид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2170" y="1428736"/>
          <a:ext cx="9001155" cy="992152"/>
        </p:xfrm>
        <a:graphic>
          <a:graphicData uri="http://schemas.openxmlformats.org/drawingml/2006/table">
            <a:tbl>
              <a:tblPr/>
              <a:tblGrid>
                <a:gridCol w="1614808"/>
                <a:gridCol w="3598661"/>
                <a:gridCol w="1654412"/>
                <a:gridCol w="1731822"/>
                <a:gridCol w="401452"/>
              </a:tblGrid>
              <a:tr h="9921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Наименование</a:t>
                      </a:r>
                      <a:endParaRPr lang="ru-RU" sz="1600" i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Аттестационные испытания и аттестация на соответствие требованиям по защите информации объектов информатизации.</a:t>
                      </a:r>
                      <a:endParaRPr lang="ru-RU" sz="1400" i="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6С_ТЗИ_1</a:t>
                      </a:r>
                      <a:endParaRPr lang="ru-RU" sz="1600" i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Уровень квалификации</a:t>
                      </a:r>
                      <a:endParaRPr lang="ru-RU" sz="1600" i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  <a:endParaRPr lang="ru-RU" sz="1600" i="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67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857232"/>
            <a:ext cx="87868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3.1.1. Трудовая </a:t>
            </a:r>
            <a:r>
              <a:rPr lang="ru-RU" sz="1600" b="1" dirty="0" smtClean="0">
                <a:solidFill>
                  <a:schemeClr val="bg1"/>
                </a:solidFill>
              </a:rPr>
              <a:t>функция. Пример</a:t>
            </a:r>
            <a:endParaRPr lang="ru-RU" sz="1600" dirty="0">
              <a:solidFill>
                <a:schemeClr val="bg1"/>
              </a:solidFill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99114" y="2643182"/>
          <a:ext cx="8929750" cy="3925824"/>
        </p:xfrm>
        <a:graphic>
          <a:graphicData uri="http://schemas.openxmlformats.org/drawingml/2006/table">
            <a:tbl>
              <a:tblPr/>
              <a:tblGrid>
                <a:gridCol w="2032789"/>
                <a:gridCol w="6896961"/>
              </a:tblGrid>
              <a:tr h="294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Трудовые действия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5985" marR="25985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Аттестационные испытания и аттестация средств и систем информатизации на соответствие требованиям по защите информации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5985" marR="25985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Необходимые умения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5985" marR="25985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Разрабатывать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программу и методики аттестационных испытаний 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Проводить аттестационные испытания 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средств и систем информатизации на соответствие требованиям по защите информации.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Готовить заключение по результатам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аттестационных испытаний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средств и систем информатизации на соответствие требованиям по защите информации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5985" marR="25985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Необходимые знания</a:t>
                      </a:r>
                      <a:endParaRPr lang="ru-RU" sz="140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5985" marR="25985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Принципы построения и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основные характеристики технических, программных и программно-технических  средств защиты систем информатизации  от утечки по техническим каналам и несанкционированному доступу к информации. 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Принципы построения и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основные характеристики средств контроля защищенности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средств и систем информатизации.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Методики контроля защищенности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средств и систем информатизации на соответствие требованиям по защите информации.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25985" marR="25985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Другие характеристики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25985" marR="25985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985" marR="25985" marT="0" marB="0" anchor="ctr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674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836712"/>
            <a:ext cx="14974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Выводы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340768"/>
            <a:ext cx="889248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Разработка профессионального стандарта по технической защите информации: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Позволит сформулировать профессиональные компетенции (знания, умения, навыки), необходимые для выполнения видов деятельности в области ТЗИ, и включить их в ФГОС ВО по направлению – Информационная безопасность.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Сформировать единый фонд оценочных средств уровня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профессиональных компетенций, необходимый для проведения аттестации специалистов и выпускников вузов 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Оценить реальную потребность в специалистах по тем или иным специальностям, профилям </a:t>
            </a:r>
            <a:r>
              <a:rPr lang="ru-RU" dirty="0" err="1" smtClean="0"/>
              <a:t>бакалавриата</a:t>
            </a:r>
            <a:r>
              <a:rPr lang="ru-RU" dirty="0" smtClean="0"/>
              <a:t> и магистерским программам подготовки.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Повысить качество профессиональной подготовки выпускников вузов.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FontTx/>
              <a:buAutoNum type="arabicPeriod"/>
            </a:pPr>
            <a:r>
              <a:rPr lang="ru-RU" dirty="0" smtClean="0"/>
              <a:t>Повысить качество переподготовки специалистов в области ТЗИ, существенно расширив количество программ повышения квалификации.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708920"/>
            <a:ext cx="5904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518E"/>
                </a:solidFill>
              </a:rPr>
              <a:t>Спасибо за внимание</a:t>
            </a:r>
            <a:endParaRPr lang="ru-RU" sz="4400" dirty="0">
              <a:solidFill>
                <a:srgbClr val="00518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428736"/>
            <a:ext cx="87868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3. При осуществлении деятельности по разработке и производству средств защиты конфиденциальной информации лицензированию подлежат следующие </a:t>
            </a:r>
            <a:r>
              <a:rPr lang="ru-RU" sz="1600" dirty="0" smtClean="0">
                <a:solidFill>
                  <a:srgbClr val="0070C0"/>
                </a:solidFill>
              </a:rPr>
              <a:t>виды работ</a:t>
            </a:r>
            <a:r>
              <a:rPr lang="ru-RU" sz="1600" dirty="0" smtClean="0"/>
              <a:t>: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а) разработка средств защиты конфиденциальной информации</a:t>
            </a:r>
            <a:r>
              <a:rPr lang="ru-RU" sz="1600" dirty="0" smtClean="0"/>
              <a:t>, в том числе:</a:t>
            </a:r>
          </a:p>
          <a:p>
            <a:r>
              <a:rPr lang="ru-RU" sz="1600" dirty="0" smtClean="0"/>
              <a:t>технических средств защиты информации;</a:t>
            </a:r>
          </a:p>
          <a:p>
            <a:r>
              <a:rPr lang="ru-RU" sz="1600" dirty="0" smtClean="0"/>
              <a:t>защищенных технических средств обработки информации;</a:t>
            </a:r>
          </a:p>
          <a:p>
            <a:r>
              <a:rPr lang="ru-RU" sz="1600" dirty="0" smtClean="0"/>
              <a:t>технических средств контроля эффективности мер защиты информации;</a:t>
            </a:r>
          </a:p>
          <a:p>
            <a:r>
              <a:rPr lang="ru-RU" sz="1600" dirty="0" smtClean="0"/>
              <a:t>программных (программно-технических) средств защиты информации;</a:t>
            </a:r>
          </a:p>
          <a:p>
            <a:r>
              <a:rPr lang="ru-RU" sz="1600" dirty="0" smtClean="0"/>
              <a:t>защищенных программных (программно-технических) средств обработки информации;</a:t>
            </a:r>
          </a:p>
          <a:p>
            <a:r>
              <a:rPr lang="ru-RU" sz="1600" dirty="0" smtClean="0"/>
              <a:t>программных (программно-технических) средств контроля защищенности информации;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б) производство средств защиты конфиденциальной информации</a:t>
            </a:r>
            <a:r>
              <a:rPr lang="ru-RU" sz="1600" dirty="0" smtClean="0"/>
              <a:t>, в том числе:</a:t>
            </a:r>
          </a:p>
          <a:p>
            <a:r>
              <a:rPr lang="ru-RU" sz="1600" dirty="0" smtClean="0"/>
              <a:t>технических средств защиты информации;</a:t>
            </a:r>
          </a:p>
          <a:p>
            <a:r>
              <a:rPr lang="ru-RU" sz="1600" dirty="0" smtClean="0"/>
              <a:t>защищенных технических средств обработки информации;</a:t>
            </a:r>
          </a:p>
          <a:p>
            <a:r>
              <a:rPr lang="ru-RU" sz="1600" dirty="0" smtClean="0"/>
              <a:t>технических средств контроля эффективности мер защиты информации;</a:t>
            </a:r>
          </a:p>
          <a:p>
            <a:r>
              <a:rPr lang="ru-RU" sz="1600" dirty="0" smtClean="0"/>
              <a:t>программных (программно-технических) средств защиты информации;</a:t>
            </a:r>
          </a:p>
          <a:p>
            <a:r>
              <a:rPr lang="ru-RU" sz="1600" dirty="0" smtClean="0"/>
              <a:t>защищенных программных (программно-технических) средств обработки информации;</a:t>
            </a:r>
          </a:p>
          <a:p>
            <a:r>
              <a:rPr lang="ru-RU" sz="1600" dirty="0" smtClean="0"/>
              <a:t>программных (программно-технических) средств контроля защищенности информации.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78579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 ПП № 171 от 03.03.12  «О лицензировании деятельности по разработке и производству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 средств защиты конфиденциальной информации»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8579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ПП № 79 от 03.02.12 г. «О лицензировании деятельности по технической защите конфиденциальной информации»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8" y="1292562"/>
            <a:ext cx="90011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4. При осуществлении деятельности по технической защите конфиденциальной информации лицензированию подлежат следующие виды работ и услуг: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а) контроль защищенности конфиденциальной информации от утечки по техническим каналам </a:t>
            </a:r>
            <a:r>
              <a:rPr lang="ru-RU" sz="1600" dirty="0" smtClean="0"/>
              <a:t>в:</a:t>
            </a:r>
          </a:p>
          <a:p>
            <a:r>
              <a:rPr lang="ru-RU" sz="1600" dirty="0" smtClean="0"/>
              <a:t>средствах и системах информатизации;</a:t>
            </a:r>
          </a:p>
          <a:p>
            <a:r>
              <a:rPr lang="ru-RU" sz="1600" dirty="0" smtClean="0"/>
              <a:t>технических средствах (системах), не обрабатывающих конфиденциальную информацию, но размещенных в помещениях, где она обрабатывается;</a:t>
            </a:r>
          </a:p>
          <a:p>
            <a:r>
              <a:rPr lang="ru-RU" sz="1600" dirty="0" smtClean="0"/>
              <a:t>помещениях со средствами (системами), подлежащими защите;</a:t>
            </a:r>
          </a:p>
          <a:p>
            <a:r>
              <a:rPr lang="ru-RU" sz="1600" dirty="0" smtClean="0"/>
              <a:t>помещениях, предназначенных для ведения конфиденциальных переговоров (далее - защищаемые помещения);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б) контроль защищенности конфиденциальной информации от несанкционированного доступа </a:t>
            </a:r>
            <a:r>
              <a:rPr lang="ru-RU" sz="1600" dirty="0" smtClean="0"/>
              <a:t>и ее модификации в средствах и системах информатизации;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в) сертификационные испытания на соответствие требованиям по безопасности информации</a:t>
            </a:r>
            <a:r>
              <a:rPr lang="ru-RU" sz="1600" dirty="0" smtClean="0"/>
              <a:t> продукции, используемой в целях защиты конфиденциальной информации (технических средств защиты информации, защищенных технических средств обработки информации, технических средств контроля эффективности мер защиты информации, программных (программно-технических) средств защиты информации, защищенных программных (программно-технических) средств обработки информации, программных (программно-технических) средств контроля защищенности информации);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8579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ПП № 79 от 03.02.12 г. «О лицензировании деятельности по технической защите конфиденциальной информации»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8" y="1420321"/>
            <a:ext cx="900115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4. При осуществлении деятельности по технической защите конфиденциальной информации лицензированию подлежат следующие виды работ и услуг: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г) аттестационные испытания и аттестация на соответствие требованиям по защите информации:</a:t>
            </a:r>
          </a:p>
          <a:p>
            <a:r>
              <a:rPr lang="ru-RU" sz="1600" dirty="0" smtClean="0"/>
              <a:t>средств и систем информатизации;</a:t>
            </a:r>
          </a:p>
          <a:p>
            <a:r>
              <a:rPr lang="ru-RU" sz="1600" dirty="0" smtClean="0"/>
              <a:t>помещений со средствами (системами) информатизации, подлежащими защите;</a:t>
            </a:r>
          </a:p>
          <a:p>
            <a:r>
              <a:rPr lang="ru-RU" sz="1600" dirty="0" smtClean="0"/>
              <a:t>защищаемых помещений;</a:t>
            </a:r>
          </a:p>
          <a:p>
            <a:endParaRPr lang="ru-RU" sz="1600" dirty="0" smtClean="0"/>
          </a:p>
          <a:p>
            <a:r>
              <a:rPr lang="ru-RU" sz="1600" dirty="0" err="1" smtClean="0">
                <a:solidFill>
                  <a:srgbClr val="FF0000"/>
                </a:solidFill>
              </a:rPr>
              <a:t>д</a:t>
            </a:r>
            <a:r>
              <a:rPr lang="ru-RU" sz="1600" dirty="0" smtClean="0">
                <a:solidFill>
                  <a:srgbClr val="FF0000"/>
                </a:solidFill>
              </a:rPr>
              <a:t>) проектирование в защищенном исполнении:</a:t>
            </a:r>
          </a:p>
          <a:p>
            <a:r>
              <a:rPr lang="ru-RU" sz="1600" dirty="0" smtClean="0"/>
              <a:t>средств и систем информатизации;</a:t>
            </a:r>
          </a:p>
          <a:p>
            <a:r>
              <a:rPr lang="ru-RU" sz="1600" dirty="0" smtClean="0"/>
              <a:t>помещений со средствами (системами) информатизации, подлежащими защите;</a:t>
            </a:r>
          </a:p>
          <a:p>
            <a:r>
              <a:rPr lang="ru-RU" sz="1600" dirty="0" smtClean="0"/>
              <a:t>защищаемых помещений;</a:t>
            </a:r>
          </a:p>
          <a:p>
            <a:endParaRPr lang="ru-RU" sz="1600" dirty="0" smtClean="0"/>
          </a:p>
          <a:p>
            <a:r>
              <a:rPr lang="ru-RU" sz="1600" dirty="0" smtClean="0">
                <a:solidFill>
                  <a:srgbClr val="FF0000"/>
                </a:solidFill>
              </a:rPr>
              <a:t>е) установка, монтаж, испытания, ремонт средств защиты информации </a:t>
            </a:r>
            <a:r>
              <a:rPr lang="ru-RU" sz="1600" dirty="0" smtClean="0"/>
              <a:t>(технических средств защиты информации, защищенных технических средств обработки информации, технических средств контроля эффективности мер защиты информации, программных (программно-технических) средств защиты информации, защищенных программных (программно-технических) средств обработки информации, программных (программно-технических) средств контроля защищенности информации).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214282" y="1428736"/>
            <a:ext cx="871543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60A8"/>
                </a:solidFill>
              </a:rPr>
              <a:t>ПП № 171 от 03.03.12  «О лицензировании деятельности по разработке и производству  средств защиты конфиденциальной информации»</a:t>
            </a:r>
            <a:endParaRPr lang="ru-RU" dirty="0" smtClean="0">
              <a:solidFill>
                <a:srgbClr val="0060A8"/>
              </a:solidFill>
            </a:endParaRPr>
          </a:p>
          <a:p>
            <a:endParaRPr lang="ru-RU" dirty="0" smtClean="0"/>
          </a:p>
          <a:p>
            <a:r>
              <a:rPr lang="ru-RU" dirty="0" smtClean="0"/>
              <a:t>5</a:t>
            </a:r>
            <a:r>
              <a:rPr lang="ru-RU" dirty="0"/>
              <a:t>. В случае если в качестве лицензирующего органа выступает</a:t>
            </a:r>
          </a:p>
          <a:p>
            <a:r>
              <a:rPr lang="ru-RU" dirty="0"/>
              <a:t>Федеральная служба по техническому и экспортному контролю,</a:t>
            </a:r>
          </a:p>
          <a:p>
            <a:r>
              <a:rPr lang="ru-RU" dirty="0"/>
              <a:t>лицензионными требованиями, предъявляемыми к соискателю лицензии на осуществление деятельности по разработке и производству средств защиты конфиденциальной информации (далее - лицензия), являются:</a:t>
            </a:r>
          </a:p>
          <a:p>
            <a:endParaRPr lang="ru-RU" dirty="0"/>
          </a:p>
          <a:p>
            <a:r>
              <a:rPr lang="ru-RU" dirty="0"/>
              <a:t>а) наличие в штате у соискателя лицензии не менее </a:t>
            </a:r>
            <a:r>
              <a:rPr lang="ru-RU" dirty="0">
                <a:solidFill>
                  <a:srgbClr val="3333FF"/>
                </a:solidFill>
              </a:rPr>
              <a:t>2 специалистов</a:t>
            </a:r>
            <a:r>
              <a:rPr lang="ru-RU" dirty="0"/>
              <a:t>,</a:t>
            </a:r>
          </a:p>
          <a:p>
            <a:r>
              <a:rPr lang="ru-RU" dirty="0"/>
              <a:t>имеющих </a:t>
            </a:r>
            <a:r>
              <a:rPr lang="ru-RU" dirty="0">
                <a:solidFill>
                  <a:srgbClr val="3333FF"/>
                </a:solidFill>
              </a:rPr>
              <a:t>высшее профессиональное образование в области технической защиты информации </a:t>
            </a:r>
            <a:r>
              <a:rPr lang="ru-RU" dirty="0"/>
              <a:t>либо высшее техническое или среднее</a:t>
            </a:r>
          </a:p>
          <a:p>
            <a:r>
              <a:rPr lang="ru-RU" dirty="0"/>
              <a:t>профессиональное (техническое) образование и прошедших переподготовку или повышение квалификации по вопросам разработки и (или) производства средств защиты информации;</a:t>
            </a: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" y="76264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ru-RU" sz="2400" b="1" dirty="0" smtClean="0">
                <a:solidFill>
                  <a:schemeClr val="bg1"/>
                </a:solidFill>
              </a:rPr>
              <a:t>ТЗИ – требования к кадровому обеспечению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214282" y="1428736"/>
            <a:ext cx="871543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60A8"/>
                </a:solidFill>
              </a:rPr>
              <a:t>ПП № 79 от 03.02.12 г. «О лицензировании деятельности по технической защите конфиденциальной информации»</a:t>
            </a:r>
          </a:p>
          <a:p>
            <a:endParaRPr lang="ru-RU" dirty="0" smtClean="0"/>
          </a:p>
          <a:p>
            <a:r>
              <a:rPr lang="ru-RU" dirty="0" smtClean="0"/>
              <a:t>6</a:t>
            </a:r>
            <a:r>
              <a:rPr lang="ru-RU" dirty="0"/>
              <a:t>. Лицензионными требованиями, предъявляемыми к лицензиату при</a:t>
            </a:r>
          </a:p>
          <a:p>
            <a:r>
              <a:rPr lang="ru-RU" dirty="0"/>
              <a:t>осуществлении лицензируемого вида деятельности, являются:</a:t>
            </a:r>
          </a:p>
          <a:p>
            <a:endParaRPr lang="ru-RU" dirty="0"/>
          </a:p>
          <a:p>
            <a:r>
              <a:rPr lang="ru-RU" dirty="0"/>
              <a:t>а) выполнение работ и (или) оказание услуг лицензиатом:</a:t>
            </a:r>
          </a:p>
          <a:p>
            <a:r>
              <a:rPr lang="ru-RU" dirty="0"/>
              <a:t>юридическим лицом - с привлечением специалистов, находящихся в</a:t>
            </a:r>
          </a:p>
          <a:p>
            <a:r>
              <a:rPr lang="ru-RU" dirty="0"/>
              <a:t>штате лицензиата, имеющих </a:t>
            </a:r>
            <a:r>
              <a:rPr lang="ru-RU" dirty="0">
                <a:solidFill>
                  <a:srgbClr val="3333FF"/>
                </a:solidFill>
              </a:rPr>
              <a:t>высшее профессиональное образование в</a:t>
            </a:r>
          </a:p>
          <a:p>
            <a:r>
              <a:rPr lang="ru-RU" dirty="0">
                <a:solidFill>
                  <a:srgbClr val="3333FF"/>
                </a:solidFill>
              </a:rPr>
              <a:t>области технической защиты информации </a:t>
            </a:r>
            <a:r>
              <a:rPr lang="ru-RU" dirty="0"/>
              <a:t>либо высшее техническое или</a:t>
            </a:r>
          </a:p>
          <a:p>
            <a:r>
              <a:rPr lang="ru-RU" dirty="0"/>
              <a:t>среднее профессиональное (техническое) образование и </a:t>
            </a:r>
            <a:r>
              <a:rPr lang="ru-RU" dirty="0">
                <a:solidFill>
                  <a:srgbClr val="3333FF"/>
                </a:solidFill>
              </a:rPr>
              <a:t>прошедших</a:t>
            </a:r>
          </a:p>
          <a:p>
            <a:r>
              <a:rPr lang="ru-RU" dirty="0"/>
              <a:t>переподготовку или повышение квалификации по вопросам технической</a:t>
            </a:r>
          </a:p>
          <a:p>
            <a:r>
              <a:rPr lang="ru-RU" dirty="0"/>
              <a:t>защиты информации;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1" y="76264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ru-RU" sz="2400" b="1" dirty="0" smtClean="0">
                <a:solidFill>
                  <a:schemeClr val="bg1"/>
                </a:solidFill>
              </a:rPr>
              <a:t>ТЗИ – требования к кадровому обеспечению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42844" y="2285992"/>
            <a:ext cx="88583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FF"/>
                </a:solidFill>
              </a:rPr>
              <a:t>Главный специалист по технической защите информации</a:t>
            </a:r>
            <a:endParaRPr lang="ru-RU" dirty="0">
              <a:solidFill>
                <a:srgbClr val="3333FF"/>
              </a:solidFill>
            </a:endParaRPr>
          </a:p>
          <a:p>
            <a:r>
              <a:rPr lang="ru-RU" dirty="0"/>
              <a:t>Требования к квалификации. </a:t>
            </a:r>
            <a:endParaRPr lang="ru-RU" dirty="0" smtClean="0"/>
          </a:p>
          <a:p>
            <a:r>
              <a:rPr lang="ru-RU" dirty="0" smtClean="0">
                <a:solidFill>
                  <a:srgbClr val="009644"/>
                </a:solidFill>
              </a:rPr>
              <a:t>Высшее </a:t>
            </a:r>
            <a:r>
              <a:rPr lang="ru-RU" dirty="0">
                <a:solidFill>
                  <a:srgbClr val="009644"/>
                </a:solidFill>
              </a:rPr>
              <a:t>профессиональное образование </a:t>
            </a:r>
            <a:r>
              <a:rPr lang="ru-RU" dirty="0">
                <a:solidFill>
                  <a:srgbClr val="FF0000"/>
                </a:solidFill>
              </a:rPr>
              <a:t>по специальности </a:t>
            </a:r>
            <a:r>
              <a:rPr lang="ru-RU" dirty="0">
                <a:solidFill>
                  <a:srgbClr val="009644"/>
                </a:solidFill>
              </a:rPr>
              <a:t>"Информационная безопасность" </a:t>
            </a:r>
            <a:r>
              <a:rPr lang="ru-RU" dirty="0"/>
              <a:t>и стаж работы по технической защите информации не менее 5 лет, в том числе на руководящих должностях не менее 3 лет.</a:t>
            </a:r>
          </a:p>
          <a:p>
            <a:endParaRPr lang="ru-RU" dirty="0"/>
          </a:p>
          <a:p>
            <a:r>
              <a:rPr lang="ru-RU" b="1" dirty="0">
                <a:solidFill>
                  <a:srgbClr val="3333FF"/>
                </a:solidFill>
              </a:rPr>
              <a:t>Начальник отдела (лаборатории, сектора) по технической</a:t>
            </a:r>
            <a:endParaRPr lang="ru-RU" dirty="0">
              <a:solidFill>
                <a:srgbClr val="3333FF"/>
              </a:solidFill>
            </a:endParaRPr>
          </a:p>
          <a:p>
            <a:r>
              <a:rPr lang="ru-RU" b="1" dirty="0">
                <a:solidFill>
                  <a:srgbClr val="3333FF"/>
                </a:solidFill>
              </a:rPr>
              <a:t>защите информации</a:t>
            </a:r>
          </a:p>
          <a:p>
            <a:r>
              <a:rPr lang="ru-RU" dirty="0"/>
              <a:t>Требования к квалификации. </a:t>
            </a:r>
            <a:endParaRPr lang="ru-RU" dirty="0" smtClean="0"/>
          </a:p>
          <a:p>
            <a:r>
              <a:rPr lang="ru-RU" dirty="0" smtClean="0">
                <a:solidFill>
                  <a:srgbClr val="009644"/>
                </a:solidFill>
              </a:rPr>
              <a:t>Высшее </a:t>
            </a:r>
            <a:r>
              <a:rPr lang="ru-RU" dirty="0">
                <a:solidFill>
                  <a:srgbClr val="009644"/>
                </a:solidFill>
              </a:rPr>
              <a:t>профессиональное образование </a:t>
            </a:r>
            <a:r>
              <a:rPr lang="ru-RU" dirty="0">
                <a:solidFill>
                  <a:srgbClr val="FF0000"/>
                </a:solidFill>
              </a:rPr>
              <a:t>по специальности </a:t>
            </a:r>
            <a:r>
              <a:rPr lang="ru-RU" dirty="0">
                <a:solidFill>
                  <a:srgbClr val="009644"/>
                </a:solidFill>
              </a:rPr>
              <a:t>"Информационная безопасность" </a:t>
            </a:r>
            <a:r>
              <a:rPr lang="ru-RU" dirty="0"/>
              <a:t>и стаж работы по технической защите информации не менее 5 лет, в том числе на руководящих должностях не менее 2 лет.</a:t>
            </a:r>
            <a:endParaRPr lang="ru-RU" dirty="0">
              <a:solidFill>
                <a:srgbClr val="009644"/>
              </a:solidFill>
            </a:endParaRPr>
          </a:p>
        </p:txBody>
      </p: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71406" y="1428736"/>
            <a:ext cx="90011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9644"/>
                </a:solidFill>
              </a:rPr>
              <a:t>Раздел</a:t>
            </a:r>
            <a:r>
              <a:rPr lang="ru-RU" sz="1400" b="1" dirty="0">
                <a:solidFill>
                  <a:srgbClr val="009644"/>
                </a:solidFill>
              </a:rPr>
              <a:t>. Квалификационные характеристики должностей руководителей и специалистов по обеспечению безопасности информации в ключевых системах информационной инфраструктуры, противодействию техническим разведкам и </a:t>
            </a:r>
            <a:r>
              <a:rPr lang="ru-RU" sz="1400" b="1" dirty="0">
                <a:solidFill>
                  <a:srgbClr val="FF0000"/>
                </a:solidFill>
              </a:rPr>
              <a:t>технической защите информации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78579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Единый квалификационный справочник должностей руководителей, специалистов и служащих . Приложение к Приказу Министерства здравоохранения и социального развития  РФ  от 22.04.2009 г. № 205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6736</TotalTime>
  <Words>3334</Words>
  <Application>Microsoft Office PowerPoint</Application>
  <PresentationFormat>Экран (4:3)</PresentationFormat>
  <Paragraphs>368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Кафедра «»</dc:title>
  <dc:creator>acer</dc:creator>
  <cp:lastModifiedBy>1</cp:lastModifiedBy>
  <cp:revision>986</cp:revision>
  <cp:lastPrinted>2012-03-19T12:29:05Z</cp:lastPrinted>
  <dcterms:created xsi:type="dcterms:W3CDTF">2011-12-12T07:49:48Z</dcterms:created>
  <dcterms:modified xsi:type="dcterms:W3CDTF">2015-02-06T07:06:49Z</dcterms:modified>
</cp:coreProperties>
</file>