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1" r:id="rId2"/>
  </p:sldMasterIdLst>
  <p:notesMasterIdLst>
    <p:notesMasterId r:id="rId15"/>
  </p:notesMasterIdLst>
  <p:handoutMasterIdLst>
    <p:handoutMasterId r:id="rId16"/>
  </p:handoutMasterIdLst>
  <p:sldIdLst>
    <p:sldId id="256" r:id="rId3"/>
    <p:sldId id="371" r:id="rId4"/>
    <p:sldId id="343" r:id="rId5"/>
    <p:sldId id="348" r:id="rId6"/>
    <p:sldId id="372" r:id="rId7"/>
    <p:sldId id="359" r:id="rId8"/>
    <p:sldId id="364" r:id="rId9"/>
    <p:sldId id="370" r:id="rId10"/>
    <p:sldId id="373" r:id="rId11"/>
    <p:sldId id="356" r:id="rId12"/>
    <p:sldId id="357" r:id="rId13"/>
    <p:sldId id="29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117" d="100"/>
          <a:sy n="117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8EF6A24-7EF7-4D79-B35B-4F76F5963808}" type="datetimeFigureOut">
              <a:rPr lang="ru-RU"/>
              <a:pPr>
                <a:defRPr/>
              </a:pPr>
              <a:t>27.03.2015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A539951-1939-46D1-9B73-6E0AF7D741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8471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C611BFD-A502-4D3E-8244-E3237BA61675}" type="datetimeFigureOut">
              <a:rPr lang="ru-RU"/>
              <a:pPr>
                <a:defRPr/>
              </a:pPr>
              <a:t>27.03.2015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B158575-EF38-4683-8D4D-55EB0290AB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4615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9460" name="Нижний колонтитул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/>
              <a:t>Название файла презентации</a:t>
            </a:r>
          </a:p>
        </p:txBody>
      </p:sp>
      <p:sp>
        <p:nvSpPr>
          <p:cNvPr id="19461" name="Номер слайда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78EFA5-6EFC-4CDF-A032-5FC7B078EB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84592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135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135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1508" name="Нижний колонтитул 3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/>
              <a:t>Название файла презентации</a:t>
            </a:r>
          </a:p>
        </p:txBody>
      </p:sp>
      <p:sp>
        <p:nvSpPr>
          <p:cNvPr id="21509" name="Номер слайда 4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E79C08-071A-46CE-BEF9-5E265615262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00565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643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56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534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7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1355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7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7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Здесь надо сказать, что в соответствии с упомянутыми нормативными документами требуются и лица, имеющие СПО,</a:t>
            </a:r>
            <a:r>
              <a:rPr lang="ru-RU" baseline="0" dirty="0" smtClean="0"/>
              <a:t> т.е. техники и старшие техники.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Название файла презентации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158575-EF38-4683-8D4D-55EB0290AB7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356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 descr="ppt_back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7" descr="ppt_logo_rus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13" y="1214438"/>
            <a:ext cx="42767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857356" y="3571876"/>
            <a:ext cx="5500726" cy="1609732"/>
          </a:xfrm>
          <a:prstGeom prst="rect">
            <a:avLst/>
          </a:prstGeom>
        </p:spPr>
        <p:txBody>
          <a:bodyPr lIns="50400" tIns="50400" rIns="50400" bIns="50400" anchor="t">
            <a:normAutofit/>
          </a:bodyPr>
          <a:lstStyle>
            <a:lvl1pPr algn="l">
              <a:defRPr sz="3200" b="0" baseline="0">
                <a:latin typeface="Myriad Pro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857356" y="5214950"/>
            <a:ext cx="5500726" cy="1062054"/>
          </a:xfrm>
          <a:prstGeom prst="rect">
            <a:avLst/>
          </a:prstGeom>
        </p:spPr>
        <p:txBody>
          <a:bodyPr lIns="50400" tIns="50400" rIns="50400" bIns="50400">
            <a:noAutofit/>
          </a:bodyPr>
          <a:lstStyle>
            <a:lvl1pPr marL="0" indent="0" algn="l">
              <a:buNone/>
              <a:defRPr sz="1600" b="0" baseline="0">
                <a:solidFill>
                  <a:srgbClr val="006699"/>
                </a:solidFill>
                <a:latin typeface="Myriad Pro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pt_back_text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7286676" cy="4266000"/>
          </a:xfrm>
          <a:prstGeom prst="rect">
            <a:avLst/>
          </a:prstGeom>
        </p:spPr>
        <p:txBody>
          <a:bodyPr lIns="50400" tIns="50400" rIns="50400" bIns="50400">
            <a:noAutofit/>
          </a:bodyPr>
          <a:lstStyle>
            <a:lvl1pPr marL="360000" indent="-360000">
              <a:spcBef>
                <a:spcPts val="384"/>
              </a:spcBef>
              <a:buFont typeface="Arial" pitchFamily="34" charset="0"/>
              <a:buChar char="•"/>
              <a:defRPr sz="23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1pPr>
            <a:lvl2pPr>
              <a:spcBef>
                <a:spcPts val="384"/>
              </a:spcBef>
              <a:buFont typeface="Arial" pitchFamily="34" charset="0"/>
              <a:buChar char="•"/>
              <a:defRPr sz="20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2pPr>
            <a:lvl3pPr>
              <a:spcBef>
                <a:spcPts val="384"/>
              </a:spcBef>
              <a:buFont typeface="Arial" pitchFamily="34" charset="0"/>
              <a:buChar char="•"/>
              <a:defRPr sz="200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686700" cy="609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latin typeface="Myriad Pro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6DCFE-7B95-4CA4-8627-6CB3CA7461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ppt_back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685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800" b="0">
                <a:latin typeface="Myriad Pro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E2A59-6F58-496F-8004-BBC6D68B55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+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ppt_back_text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одержимое 11"/>
          <p:cNvSpPr>
            <a:spLocks noGrp="1"/>
          </p:cNvSpPr>
          <p:nvPr>
            <p:ph sz="quarter" idx="14"/>
          </p:nvPr>
        </p:nvSpPr>
        <p:spPr>
          <a:xfrm>
            <a:off x="2214546" y="2928935"/>
            <a:ext cx="5286375" cy="3071834"/>
          </a:xfrm>
        </p:spPr>
        <p:txBody>
          <a:bodyPr>
            <a:normAutofit/>
          </a:bodyPr>
          <a:lstStyle>
            <a:lvl1pPr>
              <a:buNone/>
              <a:defRPr sz="2300" b="1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686700" cy="609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latin typeface="Myriad Pro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7286676" cy="1214446"/>
          </a:xfrm>
          <a:prstGeom prst="rect">
            <a:avLst/>
          </a:prstGeom>
        </p:spPr>
        <p:txBody>
          <a:bodyPr lIns="50400" tIns="50400" rIns="50400" bIns="50400">
            <a:noAutofit/>
          </a:bodyPr>
          <a:lstStyle>
            <a:lvl1pPr marL="360000" indent="-360000">
              <a:spcBef>
                <a:spcPts val="384"/>
              </a:spcBef>
              <a:buFont typeface="Arial" pitchFamily="34" charset="0"/>
              <a:buChar char="•"/>
              <a:defRPr sz="23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1pPr>
            <a:lvl2pPr>
              <a:spcBef>
                <a:spcPts val="384"/>
              </a:spcBef>
              <a:buFont typeface="Arial" pitchFamily="34" charset="0"/>
              <a:buChar char="•"/>
              <a:defRPr sz="20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2pPr>
            <a:lvl3pPr>
              <a:spcBef>
                <a:spcPts val="384"/>
              </a:spcBef>
              <a:buFont typeface="Arial" pitchFamily="34" charset="0"/>
              <a:buChar char="•"/>
              <a:defRPr sz="200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04FA0-7342-4E43-997D-AC263C58B7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 + 2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 descr="ppt_back_text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3"/>
          <p:cNvSpPr>
            <a:spLocks noGrp="1"/>
          </p:cNvSpPr>
          <p:nvPr>
            <p:ph sz="half" idx="14"/>
          </p:nvPr>
        </p:nvSpPr>
        <p:spPr>
          <a:xfrm>
            <a:off x="428596" y="2928934"/>
            <a:ext cx="4214842" cy="285752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 typeface="Arial" pitchFamily="34" charset="0"/>
              <a:buChar char="•"/>
              <a:defRPr sz="2300" b="1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•"/>
              <a:defRPr sz="20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2pPr>
            <a:lvl3pPr>
              <a:buFont typeface="Arial" pitchFamily="34" charset="0"/>
              <a:buChar char="•"/>
              <a:defRPr sz="200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6" name="Содержимое 3"/>
          <p:cNvSpPr>
            <a:spLocks noGrp="1"/>
          </p:cNvSpPr>
          <p:nvPr>
            <p:ph sz="half" idx="15"/>
          </p:nvPr>
        </p:nvSpPr>
        <p:spPr>
          <a:xfrm>
            <a:off x="4714876" y="2928934"/>
            <a:ext cx="4214842" cy="285752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 typeface="Arial" pitchFamily="34" charset="0"/>
              <a:buChar char="•"/>
              <a:defRPr sz="2300" b="1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•"/>
              <a:defRPr sz="20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2pPr>
            <a:lvl3pPr>
              <a:buFont typeface="Arial" pitchFamily="34" charset="0"/>
              <a:buChar char="•"/>
              <a:defRPr sz="200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928662" y="714356"/>
            <a:ext cx="7686700" cy="6096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2800" b="1">
                <a:latin typeface="Myriad Pro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Содержимое 2"/>
          <p:cNvSpPr>
            <a:spLocks noGrp="1"/>
          </p:cNvSpPr>
          <p:nvPr>
            <p:ph idx="1"/>
          </p:nvPr>
        </p:nvSpPr>
        <p:spPr>
          <a:xfrm>
            <a:off x="1142976" y="1643050"/>
            <a:ext cx="7286676" cy="1214446"/>
          </a:xfrm>
          <a:prstGeom prst="rect">
            <a:avLst/>
          </a:prstGeom>
        </p:spPr>
        <p:txBody>
          <a:bodyPr lIns="50400" tIns="50400" rIns="50400" bIns="50400">
            <a:noAutofit/>
          </a:bodyPr>
          <a:lstStyle>
            <a:lvl1pPr marL="360000" indent="-360000">
              <a:spcBef>
                <a:spcPts val="384"/>
              </a:spcBef>
              <a:buFont typeface="Arial" pitchFamily="34" charset="0"/>
              <a:buChar char="•"/>
              <a:defRPr sz="23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1pPr>
            <a:lvl2pPr>
              <a:spcBef>
                <a:spcPts val="384"/>
              </a:spcBef>
              <a:buFont typeface="Arial" pitchFamily="34" charset="0"/>
              <a:buChar char="•"/>
              <a:defRPr sz="2000" b="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2pPr>
            <a:lvl3pPr>
              <a:spcBef>
                <a:spcPts val="384"/>
              </a:spcBef>
              <a:buFont typeface="Arial" pitchFamily="34" charset="0"/>
              <a:buChar char="•"/>
              <a:defRPr sz="2000">
                <a:solidFill>
                  <a:srgbClr val="333333"/>
                </a:solidFill>
                <a:latin typeface="Myriad Pro" pitchFamily="34" charset="0"/>
                <a:cs typeface="Arial" pitchFamily="34" charset="0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7" name="Нижний колонтитул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1A458-642D-4449-8681-5B6794076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след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6"/>
          <p:cNvSpPr>
            <a:spLocks noGrp="1"/>
          </p:cNvSpPr>
          <p:nvPr>
            <p:ph type="body" sz="quarter" idx="10"/>
          </p:nvPr>
        </p:nvSpPr>
        <p:spPr>
          <a:xfrm>
            <a:off x="1500166" y="4714884"/>
            <a:ext cx="3840198" cy="428622"/>
          </a:xfrm>
          <a:prstGeom prst="rect">
            <a:avLst/>
          </a:prstGeom>
        </p:spPr>
        <p:txBody>
          <a:bodyPr/>
          <a:lstStyle>
            <a:lvl1pPr>
              <a:buNone/>
              <a:defRPr sz="2000" baseline="0">
                <a:solidFill>
                  <a:srgbClr val="006699"/>
                </a:solidFill>
                <a:latin typeface="Myriad Pro" pitchFamily="34" charset="0"/>
                <a:cs typeface="Arial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7950" y="6429375"/>
            <a:ext cx="594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6699"/>
                </a:solidFill>
                <a:latin typeface="Myriad Pro" pitchFamily="34" charset="0"/>
                <a:cs typeface="+mn-cs"/>
              </a:defRPr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43888" y="6429375"/>
            <a:ext cx="762000" cy="381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333333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F01FF-838A-46CD-BAEB-0E5286C233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Текст 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0" descr="ppt_back_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 dirty="0"/>
              <a:t>Название файла презентации</a:t>
            </a: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3FCAF3-1096-48AE-86A1-99217D9447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00188" y="3214688"/>
            <a:ext cx="4214812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200" baseline="0"/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000" dirty="0" smtClean="0">
                <a:latin typeface="Myriad Pro" pitchFamily="34" charset="0"/>
                <a:ea typeface="+mj-ea"/>
                <a:cs typeface="+mj-cs"/>
              </a:rPr>
              <a:t>Спасибо за внимание!</a:t>
            </a:r>
            <a:br>
              <a:rPr lang="ru-RU" sz="3000" dirty="0" smtClean="0">
                <a:latin typeface="Myriad Pro" pitchFamily="34" charset="0"/>
                <a:ea typeface="+mj-ea"/>
                <a:cs typeface="+mj-cs"/>
              </a:rPr>
            </a:br>
            <a:r>
              <a:rPr lang="ru-RU" sz="3000" dirty="0" smtClean="0">
                <a:latin typeface="Myriad Pro" pitchFamily="34" charset="0"/>
                <a:ea typeface="+mj-ea"/>
                <a:cs typeface="+mj-cs"/>
              </a:rPr>
              <a:t>Вопросы?</a:t>
            </a:r>
            <a:endParaRPr lang="en-US" sz="3000" dirty="0">
              <a:latin typeface="Myriad Pro" pitchFamily="34" charset="0"/>
              <a:ea typeface="+mj-ea"/>
              <a:cs typeface="+mj-cs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500188" y="4286250"/>
            <a:ext cx="2643187" cy="857250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rgbClr val="0099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6699"/>
                </a:solidFill>
                <a:latin typeface="Myriad Pro" pitchFamily="34" charset="0"/>
              </a:rPr>
              <a:t>mail@cibit.ru</a:t>
            </a:r>
            <a:endParaRPr lang="ru-RU" dirty="0">
              <a:solidFill>
                <a:srgbClr val="006699"/>
              </a:solidFill>
              <a:latin typeface="Myriad Pro" pitchFamily="34" charset="0"/>
            </a:endParaRPr>
          </a:p>
        </p:txBody>
      </p:sp>
      <p:pic>
        <p:nvPicPr>
          <p:cNvPr id="2055" name="Рисунок 14" descr="ppt_logo_rus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25" y="1071563"/>
            <a:ext cx="42767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7"/>
          <p:cNvSpPr>
            <a:spLocks noGrp="1"/>
          </p:cNvSpPr>
          <p:nvPr>
            <p:ph type="ctrTitle"/>
          </p:nvPr>
        </p:nvSpPr>
        <p:spPr>
          <a:xfrm>
            <a:off x="1835696" y="4077072"/>
            <a:ext cx="5500688" cy="57606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ШАПОШНИКОВ ВИТАЛИЙ АНАТОЛЬЕВИЧ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200" dirty="0" smtClean="0">
              <a:latin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404664"/>
            <a:ext cx="7686700" cy="1296144"/>
          </a:xfrm>
        </p:spPr>
        <p:txBody>
          <a:bodyPr/>
          <a:lstStyle/>
          <a:p>
            <a:r>
              <a:rPr lang="ru-RU" sz="2600" dirty="0">
                <a:latin typeface="Myriad Pro"/>
              </a:rPr>
              <a:t>Федеральный закон от 29.12.2012 N 273-ФЗ "Об образовании в Российской Федерации"</a:t>
            </a:r>
            <a:endParaRPr lang="ru-RU" sz="2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2132856"/>
            <a:ext cx="7790732" cy="288032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273-ФЗ (</a:t>
            </a:r>
            <a:r>
              <a:rPr lang="ru-RU" sz="2400" b="1" dirty="0"/>
              <a:t>ч. </a:t>
            </a:r>
            <a:r>
              <a:rPr lang="ru-RU" sz="2400" b="1" dirty="0" smtClean="0"/>
              <a:t>7 </a:t>
            </a:r>
            <a:r>
              <a:rPr lang="ru-RU" sz="2400" b="1" dirty="0"/>
              <a:t>ст. </a:t>
            </a:r>
            <a:r>
              <a:rPr lang="ru-RU" sz="2400" b="1" dirty="0" smtClean="0"/>
              <a:t>11):</a:t>
            </a:r>
          </a:p>
          <a:p>
            <a:pPr marL="0" indent="0">
              <a:buNone/>
            </a:pPr>
            <a:endParaRPr lang="ru-RU" b="1" dirty="0" smtClean="0"/>
          </a:p>
          <a:p>
            <a:r>
              <a:rPr lang="ru-RU" sz="2400" b="1" dirty="0"/>
              <a:t>При формировании федеральных государственных образовательных стандартов профессионального образования учитываются положения соответствующих профессиональных стандартов</a:t>
            </a:r>
            <a:r>
              <a:rPr lang="ru-RU" sz="2400" b="1" dirty="0" smtClean="0"/>
              <a:t>.</a:t>
            </a:r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088" y="5949950"/>
            <a:ext cx="6409208" cy="647402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2342762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920880" cy="2592288"/>
          </a:xfrm>
        </p:spPr>
        <p:txBody>
          <a:bodyPr/>
          <a:lstStyle/>
          <a:p>
            <a:r>
              <a:rPr lang="ru-RU" sz="2400" dirty="0"/>
              <a:t>Постановление Правительства Российской Федерации от </a:t>
            </a:r>
            <a:r>
              <a:rPr lang="ru-RU" sz="2400" dirty="0" smtClean="0"/>
              <a:t>12 сентября 2014 </a:t>
            </a:r>
            <a:r>
              <a:rPr lang="ru-RU" sz="2400" dirty="0"/>
              <a:t>г. </a:t>
            </a:r>
            <a:r>
              <a:rPr lang="ru-RU" sz="2400" dirty="0" smtClean="0"/>
              <a:t>№ 928</a:t>
            </a:r>
            <a:r>
              <a:rPr lang="en-US" sz="2400" dirty="0" smtClean="0"/>
              <a:t> </a:t>
            </a:r>
            <a:r>
              <a:rPr lang="ru-RU" sz="2400" dirty="0" smtClean="0"/>
              <a:t>       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О внесении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изменений в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правила разработки, утверждения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федеральных государственных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образовательных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стандартов и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внесения в них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изменений» </a:t>
            </a:r>
            <a:r>
              <a:rPr lang="ru-RU" sz="2400" dirty="0">
                <a:latin typeface="Arial" pitchFamily="34" charset="0"/>
                <a:ea typeface="Times New Roman"/>
                <a:cs typeface="Arial" pitchFamily="34" charset="0"/>
              </a:rPr>
              <a:t>(Постановление от 5 августа 2013 </a:t>
            </a: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г.</a:t>
            </a:r>
            <a:b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ea typeface="Times New Roman"/>
                <a:cs typeface="Arial" pitchFamily="34" charset="0"/>
              </a:rPr>
              <a:t>№ 661 – учет ПС не предусматривался)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3501008"/>
            <a:ext cx="7560840" cy="223224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ea typeface="Times New Roman"/>
              </a:rPr>
              <a:t>Проекты стандартов профессионального образования (вносимые в указанные стандарты изменения), доработанные в целях обеспечения учета положений соответствующих профессиональных стандартов, до утверждения направляются </a:t>
            </a:r>
            <a:r>
              <a:rPr lang="ru-RU" sz="2000" dirty="0" smtClean="0">
                <a:latin typeface="Arial" pitchFamily="34" charset="0"/>
                <a:ea typeface="Times New Roman"/>
              </a:rPr>
              <a:t>Минобрнауки России </a:t>
            </a:r>
            <a:r>
              <a:rPr lang="ru-RU" sz="2000" dirty="0">
                <a:latin typeface="Arial" pitchFamily="34" charset="0"/>
                <a:ea typeface="Times New Roman"/>
              </a:rPr>
              <a:t>в </a:t>
            </a:r>
            <a:r>
              <a:rPr lang="ru-RU" sz="2000" b="1" dirty="0">
                <a:latin typeface="Arial" pitchFamily="34" charset="0"/>
                <a:ea typeface="Times New Roman"/>
              </a:rPr>
              <a:t>Национальный совет при Президенте Российской Федерации по профессиональным квалификациям</a:t>
            </a:r>
            <a:r>
              <a:rPr lang="ru-RU" sz="2000" b="1" dirty="0" smtClean="0">
                <a:latin typeface="Arial" pitchFamily="34" charset="0"/>
                <a:ea typeface="Times New Roman"/>
              </a:rPr>
              <a:t>.</a:t>
            </a:r>
            <a:endParaRPr lang="ru-RU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088" y="5949950"/>
            <a:ext cx="6409208" cy="647402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513737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284984"/>
            <a:ext cx="8229600" cy="3096344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ООО «ЦИБИТ» </a:t>
            </a:r>
            <a:br>
              <a:rPr lang="ru-RU" sz="2000" dirty="0" smtClean="0"/>
            </a:br>
            <a:r>
              <a:rPr lang="ru-RU" sz="2000" dirty="0" smtClean="0"/>
              <a:t>Департамент образовательных проектов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Сайт: </a:t>
            </a:r>
            <a:r>
              <a:rPr lang="en-US" sz="2000" dirty="0" smtClean="0"/>
              <a:t>www</a:t>
            </a:r>
            <a:r>
              <a:rPr lang="ru-RU" sz="2000" dirty="0" smtClean="0"/>
              <a:t>.</a:t>
            </a:r>
            <a:r>
              <a:rPr lang="en-US" sz="2000" dirty="0" smtClean="0"/>
              <a:t>cibit</a:t>
            </a:r>
            <a:r>
              <a:rPr lang="ru-RU" sz="2000" dirty="0" smtClean="0"/>
              <a:t>.</a:t>
            </a:r>
            <a:r>
              <a:rPr lang="en-US" sz="2000" dirty="0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1844824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27738" cy="576064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ea typeface="Times New Roman"/>
              </a:rPr>
              <a:t>    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59632" y="1340768"/>
            <a:ext cx="7488832" cy="468052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ru-RU" sz="2800" b="1" dirty="0" smtClean="0">
              <a:latin typeface="Arial" panose="020B0604020202020204" pitchFamily="34" charset="0"/>
              <a:ea typeface="Times New Roman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ru-RU" sz="2800" b="1" dirty="0">
              <a:latin typeface="Arial" panose="020B0604020202020204" pitchFamily="34" charset="0"/>
              <a:ea typeface="Times New Roman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800" b="1" dirty="0" smtClean="0">
                <a:solidFill>
                  <a:srgbClr val="00B0F0"/>
                </a:solidFill>
                <a:latin typeface="Arial" panose="020B0604020202020204" pitchFamily="34" charset="0"/>
                <a:ea typeface="Times New Roman"/>
              </a:rPr>
              <a:t>Проблемы реализации требований профессиональных </a:t>
            </a:r>
            <a:r>
              <a:rPr lang="ru-RU" sz="2800" b="1" dirty="0">
                <a:solidFill>
                  <a:srgbClr val="00B0F0"/>
                </a:solidFill>
                <a:latin typeface="Arial" panose="020B0604020202020204" pitchFamily="34" charset="0"/>
                <a:ea typeface="Times New Roman"/>
              </a:rPr>
              <a:t>стандартов в </a:t>
            </a:r>
            <a:r>
              <a:rPr lang="ru-RU" sz="2800" b="1" dirty="0" smtClean="0">
                <a:solidFill>
                  <a:srgbClr val="00B0F0"/>
                </a:solidFill>
                <a:latin typeface="Arial" panose="020B0604020202020204" pitchFamily="34" charset="0"/>
                <a:ea typeface="Times New Roman"/>
              </a:rPr>
              <a:t>области информационной безопасности в образовательных программах дополнительного </a:t>
            </a:r>
            <a:r>
              <a:rPr lang="ru-RU" sz="2800" b="1" dirty="0">
                <a:solidFill>
                  <a:srgbClr val="00B0F0"/>
                </a:solidFill>
                <a:latin typeface="Arial" panose="020B0604020202020204" pitchFamily="34" charset="0"/>
                <a:ea typeface="Times New Roman"/>
              </a:rPr>
              <a:t>профессионального образования.</a:t>
            </a:r>
            <a:endParaRPr lang="ru-RU" sz="2800" b="1" dirty="0" smtClean="0">
              <a:solidFill>
                <a:srgbClr val="00B0F0"/>
              </a:solidFill>
              <a:latin typeface="Arial" panose="020B0604020202020204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936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260649"/>
            <a:ext cx="7632848" cy="432048"/>
          </a:xfrm>
        </p:spPr>
        <p:txBody>
          <a:bodyPr/>
          <a:lstStyle/>
          <a:p>
            <a:pPr algn="ctr"/>
            <a:r>
              <a:rPr lang="ru-RU" sz="2600" dirty="0" smtClean="0">
                <a:latin typeface="Arial" pitchFamily="34" charset="0"/>
                <a:cs typeface="Arial" pitchFamily="34" charset="0"/>
              </a:rPr>
              <a:t>Нормативно-правовая база</a:t>
            </a:r>
            <a:endParaRPr lang="ru-RU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99592" y="5805264"/>
            <a:ext cx="6192688" cy="864096"/>
          </a:xfrm>
        </p:spPr>
        <p:txBody>
          <a:bodyPr/>
          <a:lstStyle/>
          <a:p>
            <a:pPr eaLnBrk="0" fontAlgn="base" hangingPunct="0">
              <a:spcAft>
                <a:spcPts val="600"/>
              </a:spcAft>
            </a:pPr>
            <a:endParaRPr lang="ru-RU" dirty="0" smtClean="0">
              <a:solidFill>
                <a:srgbClr val="00B0F0"/>
              </a:solidFill>
              <a:latin typeface="Calibri"/>
              <a:ea typeface="Times New Roman"/>
            </a:endParaRPr>
          </a:p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  <a:p>
            <a:pPr lvl="0"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764705"/>
            <a:ext cx="8136904" cy="4464495"/>
          </a:xfrm>
        </p:spPr>
        <p:txBody>
          <a:bodyPr/>
          <a:lstStyle/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ru-RU" sz="2000" b="1" dirty="0">
                <a:latin typeface="Arial" pitchFamily="34" charset="0"/>
              </a:rPr>
              <a:t>Федеральный закон от 29.12.2012</a:t>
            </a:r>
            <a:br>
              <a:rPr lang="ru-RU" sz="2000" b="1" dirty="0">
                <a:latin typeface="Arial" pitchFamily="34" charset="0"/>
              </a:rPr>
            </a:br>
            <a:r>
              <a:rPr lang="ru-RU" sz="2000" b="1" dirty="0">
                <a:latin typeface="Arial" pitchFamily="34" charset="0"/>
              </a:rPr>
              <a:t>№ 273-ФЗ </a:t>
            </a:r>
            <a:r>
              <a:rPr lang="ru-RU" sz="2000" b="1" dirty="0" smtClean="0">
                <a:latin typeface="Arial" pitchFamily="34" charset="0"/>
              </a:rPr>
              <a:t>«Об </a:t>
            </a:r>
            <a:r>
              <a:rPr lang="ru-RU" sz="2000" b="1" dirty="0">
                <a:latin typeface="Arial" pitchFamily="34" charset="0"/>
              </a:rPr>
              <a:t>образовании в Российской </a:t>
            </a:r>
            <a:r>
              <a:rPr lang="ru-RU" sz="2000" b="1" dirty="0" smtClean="0">
                <a:latin typeface="Arial" pitchFamily="34" charset="0"/>
              </a:rPr>
              <a:t>Федерации»;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ru-RU" sz="2000" b="1" dirty="0">
                <a:latin typeface="Arial" pitchFamily="34" charset="0"/>
              </a:rPr>
              <a:t>Постановление Правительства Российской Федерации от 22 января 2013 г. № 23 </a:t>
            </a:r>
            <a:r>
              <a:rPr lang="ru-RU" sz="2000" b="1" dirty="0" smtClean="0">
                <a:latin typeface="Arial" pitchFamily="34" charset="0"/>
              </a:rPr>
              <a:t>«О </a:t>
            </a:r>
            <a:r>
              <a:rPr lang="ru-RU" sz="2000" b="1" dirty="0">
                <a:latin typeface="Arial" pitchFamily="34" charset="0"/>
              </a:rPr>
              <a:t>Правилах разработки, утверждения </a:t>
            </a:r>
            <a:r>
              <a:rPr lang="ru-RU" sz="2000" b="1" dirty="0" smtClean="0">
                <a:latin typeface="Arial" pitchFamily="34" charset="0"/>
              </a:rPr>
              <a:t>и применения </a:t>
            </a:r>
            <a:r>
              <a:rPr lang="ru-RU" sz="2000" b="1" dirty="0">
                <a:latin typeface="Arial" pitchFamily="34" charset="0"/>
              </a:rPr>
              <a:t>профессиональных </a:t>
            </a:r>
            <a:r>
              <a:rPr lang="ru-RU" sz="2000" b="1" dirty="0" smtClean="0">
                <a:latin typeface="Arial" pitchFamily="34" charset="0"/>
              </a:rPr>
              <a:t>стандартов»;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ru-RU" sz="2000" b="1" dirty="0" smtClean="0">
                <a:latin typeface="Arial" pitchFamily="34" charset="0"/>
              </a:rPr>
              <a:t>Приказ </a:t>
            </a:r>
            <a:r>
              <a:rPr lang="ru-RU" sz="2000" b="1" dirty="0">
                <a:latin typeface="Arial" pitchFamily="34" charset="0"/>
              </a:rPr>
              <a:t>Минобрнауки России от 1 июля 2013 г. </a:t>
            </a:r>
            <a:r>
              <a:rPr lang="ru-RU" sz="2000" b="1" dirty="0" smtClean="0">
                <a:latin typeface="Arial" pitchFamily="34" charset="0"/>
              </a:rPr>
              <a:t>№ 499                «Об </a:t>
            </a:r>
            <a:r>
              <a:rPr lang="ru-RU" sz="2000" b="1" dirty="0">
                <a:latin typeface="Arial" pitchFamily="34" charset="0"/>
              </a:rPr>
              <a:t>утверждении Порядка организации и осуществления образовательной деятельности по дополнительным профессиональным </a:t>
            </a:r>
            <a:r>
              <a:rPr lang="ru-RU" sz="2000" b="1" dirty="0" smtClean="0">
                <a:latin typeface="Arial" pitchFamily="34" charset="0"/>
              </a:rPr>
              <a:t>программам»;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ru-RU" sz="2000" b="1" dirty="0" smtClean="0">
                <a:latin typeface="Arial" pitchFamily="34" charset="0"/>
              </a:rPr>
              <a:t>Приказ </a:t>
            </a:r>
            <a:r>
              <a:rPr lang="ru-RU" sz="2000" b="1" dirty="0">
                <a:latin typeface="Arial" pitchFamily="34" charset="0"/>
              </a:rPr>
              <a:t>Минобрнауки </a:t>
            </a:r>
            <a:r>
              <a:rPr lang="ru-RU" sz="2000" b="1" dirty="0" smtClean="0">
                <a:latin typeface="Arial" pitchFamily="34" charset="0"/>
              </a:rPr>
              <a:t>России </a:t>
            </a:r>
            <a:r>
              <a:rPr lang="ru-RU" sz="2000" b="1" dirty="0">
                <a:latin typeface="Arial" pitchFamily="34" charset="0"/>
              </a:rPr>
              <a:t>от 05 декабря 2013 г.  № 1310 </a:t>
            </a:r>
            <a:r>
              <a:rPr lang="ru-RU" sz="2000" b="1" dirty="0" smtClean="0">
                <a:latin typeface="Arial" pitchFamily="34" charset="0"/>
              </a:rPr>
              <a:t>«Об </a:t>
            </a:r>
            <a:r>
              <a:rPr lang="ru-RU" sz="2000" b="1" dirty="0">
                <a:latin typeface="Arial" pitchFamily="34" charset="0"/>
              </a:rPr>
              <a:t>утверждении Порядка разработки дополнительных профессиональных программ, содержащих сведения, составляющие государственную тайну, и дополнительных профессиональных программ в области информационной </a:t>
            </a:r>
            <a:r>
              <a:rPr lang="ru-RU" sz="2000" b="1" dirty="0" smtClean="0">
                <a:latin typeface="Arial" pitchFamily="34" charset="0"/>
              </a:rPr>
              <a:t>безопасности».</a:t>
            </a:r>
          </a:p>
        </p:txBody>
      </p:sp>
    </p:spTree>
    <p:extLst>
      <p:ext uri="{BB962C8B-B14F-4D97-AF65-F5344CB8AC3E}">
        <p14:creationId xmlns:p14="http://schemas.microsoft.com/office/powerpoint/2010/main" val="1871785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27738" cy="936104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ea typeface="Times New Roman"/>
              </a:rPr>
              <a:t>     Приказ </a:t>
            </a:r>
            <a:r>
              <a:rPr lang="ru-RU" dirty="0">
                <a:latin typeface="Arial" pitchFamily="34" charset="0"/>
                <a:ea typeface="Times New Roman"/>
              </a:rPr>
              <a:t>Минобрнауки </a:t>
            </a:r>
            <a:r>
              <a:rPr lang="ru-RU" dirty="0" smtClean="0">
                <a:latin typeface="Arial" pitchFamily="34" charset="0"/>
                <a:ea typeface="Times New Roman"/>
              </a:rPr>
              <a:t>России</a:t>
            </a:r>
            <a:br>
              <a:rPr lang="ru-RU" dirty="0" smtClean="0">
                <a:latin typeface="Arial" pitchFamily="34" charset="0"/>
                <a:ea typeface="Times New Roman"/>
              </a:rPr>
            </a:br>
            <a:r>
              <a:rPr lang="ru-RU" dirty="0" smtClean="0">
                <a:latin typeface="Arial" pitchFamily="34" charset="0"/>
                <a:ea typeface="Times New Roman"/>
              </a:rPr>
              <a:t>     от </a:t>
            </a:r>
            <a:r>
              <a:rPr lang="ru-RU" dirty="0">
                <a:latin typeface="Arial" pitchFamily="34" charset="0"/>
                <a:ea typeface="Times New Roman"/>
              </a:rPr>
              <a:t>05 декабря 2013 г.  № 1310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584" y="5877273"/>
            <a:ext cx="6192688" cy="648072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268760"/>
            <a:ext cx="7992888" cy="453650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200" b="1" dirty="0" smtClean="0">
                <a:latin typeface="Arial" panose="020B0604020202020204" pitchFamily="34" charset="0"/>
                <a:ea typeface="Times New Roman"/>
              </a:rPr>
              <a:t>«Об утверждении Порядка разработки дополнительных профессиональных программ, содержащих сведения, составляющие государственную тайну, и дополнительных профессиональных программ в области информационной безопасности»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800" b="1" dirty="0" smtClean="0">
                <a:latin typeface="Arial" panose="020B0604020202020204" pitchFamily="34" charset="0"/>
                <a:ea typeface="Times New Roman"/>
              </a:rPr>
              <a:t>Учет требований профессиональных стандартов;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800" b="1" dirty="0" smtClean="0">
                <a:latin typeface="Arial" panose="020B0604020202020204" pitchFamily="34" charset="0"/>
                <a:ea typeface="Times New Roman"/>
              </a:rPr>
              <a:t>Определена структура дополнительной профессиональной программы по информационной безопасности;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800" b="1" dirty="0">
                <a:latin typeface="Arial" panose="020B0604020202020204" pitchFamily="34" charset="0"/>
                <a:ea typeface="Times New Roman"/>
              </a:rPr>
              <a:t>Срок освоения дополнительной профессиональной программы должен обеспечивать возможность достижения планируемых результатов, заявленных в </a:t>
            </a:r>
            <a:r>
              <a:rPr lang="ru-RU" sz="1800" b="1" dirty="0" smtClean="0">
                <a:latin typeface="Arial" panose="020B0604020202020204" pitchFamily="34" charset="0"/>
                <a:ea typeface="Times New Roman"/>
              </a:rPr>
              <a:t>программе (40 часов ≤  "повышение квалификации</a:t>
            </a:r>
            <a:r>
              <a:rPr lang="ru-RU" sz="1800" b="1" dirty="0">
                <a:latin typeface="Arial" panose="020B0604020202020204" pitchFamily="34" charset="0"/>
                <a:ea typeface="Times New Roman"/>
              </a:rPr>
              <a:t>"</a:t>
            </a:r>
            <a:r>
              <a:rPr lang="ru-RU" sz="1800" b="1" dirty="0" smtClean="0">
                <a:latin typeface="Arial" panose="020B0604020202020204" pitchFamily="34" charset="0"/>
                <a:ea typeface="Times New Roman"/>
              </a:rPr>
              <a:t> ;    360 часов ≤ «</a:t>
            </a:r>
            <a:r>
              <a:rPr lang="ru-RU" sz="1800" b="1" dirty="0" err="1" smtClean="0">
                <a:latin typeface="Arial" panose="020B0604020202020204" pitchFamily="34" charset="0"/>
                <a:ea typeface="Times New Roman"/>
              </a:rPr>
              <a:t>профпереподготовка</a:t>
            </a:r>
            <a:r>
              <a:rPr lang="ru-RU" sz="1800" b="1" dirty="0" smtClean="0">
                <a:latin typeface="Arial" panose="020B0604020202020204" pitchFamily="34" charset="0"/>
                <a:ea typeface="Times New Roman"/>
              </a:rPr>
              <a:t>").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800" b="1" dirty="0" smtClean="0">
                <a:latin typeface="Arial" panose="020B0604020202020204" pitchFamily="34" charset="0"/>
                <a:ea typeface="Times New Roman"/>
              </a:rPr>
              <a:t>Согласование программ профессиональной переподготовки с Регуляторами в соответствии с их компетенцией.</a:t>
            </a:r>
          </a:p>
        </p:txBody>
      </p:sp>
    </p:spTree>
    <p:extLst>
      <p:ext uri="{BB962C8B-B14F-4D97-AF65-F5344CB8AC3E}">
        <p14:creationId xmlns:p14="http://schemas.microsoft.com/office/powerpoint/2010/main" val="3840405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908720"/>
            <a:ext cx="7848872" cy="936104"/>
          </a:xfrm>
        </p:spPr>
        <p:txBody>
          <a:bodyPr/>
          <a:lstStyle/>
          <a:p>
            <a:pPr algn="ctr"/>
            <a:r>
              <a:rPr lang="ru-RU" sz="2600" dirty="0">
                <a:latin typeface="Arial" pitchFamily="34" charset="0"/>
                <a:cs typeface="Arial" pitchFamily="34" charset="0"/>
              </a:rPr>
              <a:t>Приказ Минобрнауки России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dirty="0">
                <a:latin typeface="Arial" pitchFamily="34" charset="0"/>
                <a:cs typeface="Arial" pitchFamily="34" charset="0"/>
              </a:rPr>
              <a:t>     от 05 декабря 2013 г.  № 1310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584" y="5805265"/>
            <a:ext cx="6192688" cy="792088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276872"/>
            <a:ext cx="7992888" cy="3024336"/>
          </a:xfrm>
        </p:spPr>
        <p:txBody>
          <a:bodyPr/>
          <a:lstStyle/>
          <a:p>
            <a:pPr marL="0" indent="360000" algn="just">
              <a:buNone/>
            </a:pPr>
            <a:r>
              <a:rPr lang="ru-RU" sz="2000" b="1" dirty="0" smtClean="0">
                <a:latin typeface="Arial" pitchFamily="34" charset="0"/>
              </a:rPr>
              <a:t>«В </a:t>
            </a:r>
            <a:r>
              <a:rPr lang="ru-RU" sz="2000" b="1" dirty="0">
                <a:latin typeface="Arial" pitchFamily="34" charset="0"/>
              </a:rPr>
              <a:t>структуру дополнительной профессиональной программы должны быть </a:t>
            </a:r>
            <a:r>
              <a:rPr lang="ru-RU" sz="2000" b="1" dirty="0" smtClean="0">
                <a:latin typeface="Arial" pitchFamily="34" charset="0"/>
              </a:rPr>
              <a:t>включены требования </a:t>
            </a:r>
            <a:r>
              <a:rPr lang="ru-RU" sz="2000" b="1" dirty="0">
                <a:latin typeface="Arial" pitchFamily="34" charset="0"/>
              </a:rPr>
              <a:t>к квалификации поступающего на </a:t>
            </a:r>
            <a:r>
              <a:rPr lang="ru-RU" sz="2000" b="1" dirty="0" smtClean="0">
                <a:latin typeface="Arial" pitchFamily="34" charset="0"/>
              </a:rPr>
              <a:t>обучение».</a:t>
            </a:r>
          </a:p>
          <a:p>
            <a:pPr marL="0" indent="360000">
              <a:buNone/>
            </a:pPr>
            <a:endParaRPr lang="ru-RU" sz="2000" b="1" dirty="0">
              <a:latin typeface="Arial" pitchFamily="34" charset="0"/>
            </a:endParaRPr>
          </a:p>
          <a:p>
            <a:pPr marL="0" indent="360000">
              <a:buNone/>
            </a:pPr>
            <a:r>
              <a:rPr lang="ru-RU" sz="2000" b="1" dirty="0" smtClean="0">
                <a:latin typeface="Arial" pitchFamily="34" charset="0"/>
              </a:rPr>
              <a:t>Поэтому важна характеристика контингента </a:t>
            </a:r>
            <a:r>
              <a:rPr lang="ru-RU" sz="2000" b="1" dirty="0" smtClean="0">
                <a:latin typeface="Arial" pitchFamily="34" charset="0"/>
              </a:rPr>
              <a:t>обучаемых</a:t>
            </a:r>
            <a:r>
              <a:rPr lang="en-US" sz="2000" b="1" dirty="0" smtClean="0">
                <a:latin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</a:rPr>
              <a:t>в соответствующих разделах профессиональных стандартов.</a:t>
            </a:r>
            <a:endParaRPr lang="ru-RU" sz="2000" b="1" dirty="0">
              <a:latin typeface="Arial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</a:rPr>
              <a:t> </a:t>
            </a:r>
            <a:endParaRPr lang="ru-RU" sz="2000" b="1" dirty="0">
              <a:latin typeface="Arial" pitchFamily="34" charset="0"/>
            </a:endParaRPr>
          </a:p>
          <a:p>
            <a:pPr marL="0" indent="0">
              <a:buNone/>
            </a:pPr>
            <a:endParaRPr lang="ru-RU" sz="2000" b="1" dirty="0">
              <a:latin typeface="Arial" pitchFamily="34" charset="0"/>
            </a:endParaRPr>
          </a:p>
          <a:p>
            <a:pPr marL="0" indent="0">
              <a:buNone/>
            </a:pPr>
            <a:endParaRPr lang="ru-RU" sz="2000" b="1" dirty="0" smtClean="0">
              <a:latin typeface="Arial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1245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404664"/>
            <a:ext cx="7686700" cy="1584176"/>
          </a:xfrm>
        </p:spPr>
        <p:txBody>
          <a:bodyPr/>
          <a:lstStyle/>
          <a:p>
            <a:r>
              <a:rPr lang="ru-RU" sz="2400" dirty="0" smtClean="0"/>
              <a:t>Указ Президента Российской Федерации</a:t>
            </a:r>
            <a:br>
              <a:rPr lang="ru-RU" sz="2400" dirty="0" smtClean="0"/>
            </a:br>
            <a:r>
              <a:rPr lang="ru-RU" sz="2400" dirty="0" smtClean="0"/>
              <a:t>«О Национальном Совете при Президенте Российской Федерации по профессиональным </a:t>
            </a:r>
            <a:r>
              <a:rPr lang="ru-RU" sz="2400" dirty="0"/>
              <a:t>квалификациям» </a:t>
            </a:r>
            <a:r>
              <a:rPr lang="ru-RU" sz="2400" dirty="0" smtClean="0"/>
              <a:t>от 16 </a:t>
            </a:r>
            <a:r>
              <a:rPr lang="ru-RU" sz="2400" dirty="0"/>
              <a:t>апреля 2014 года </a:t>
            </a:r>
            <a:r>
              <a:rPr lang="ru-RU" sz="2400" dirty="0" smtClean="0"/>
              <a:t>№ 249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988840"/>
            <a:ext cx="8222780" cy="3672408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/>
              <a:t>4</a:t>
            </a:r>
            <a:r>
              <a:rPr lang="ru-RU" sz="1800" b="1" dirty="0"/>
              <a:t>. Основными задачами Совета являются</a:t>
            </a:r>
            <a:r>
              <a:rPr lang="ru-RU" sz="1800" b="1" dirty="0" smtClean="0"/>
              <a:t>:</a:t>
            </a:r>
            <a:endParaRPr lang="ru-RU" sz="1800" b="1" dirty="0"/>
          </a:p>
          <a:p>
            <a:pPr marL="0" lvl="0" indent="0">
              <a:buNone/>
            </a:pPr>
            <a:r>
              <a:rPr lang="ru-RU" sz="1800" b="1" dirty="0"/>
              <a:t>а) разработка предложений Президенту Российской Федерации по определению приоритетных направлений государственной политики в сфере подготовки высококвалифицированных кадров</a:t>
            </a:r>
            <a:r>
              <a:rPr lang="ru-RU" sz="1800" b="1" dirty="0" smtClean="0"/>
              <a:t>;</a:t>
            </a:r>
            <a:r>
              <a:rPr lang="ru-RU" sz="1800" b="1" dirty="0"/>
              <a:t> </a:t>
            </a:r>
            <a:endParaRPr lang="ru-RU" sz="1800" b="1" dirty="0" smtClean="0"/>
          </a:p>
          <a:p>
            <a:pPr marL="0" lvl="0" indent="0">
              <a:buNone/>
            </a:pPr>
            <a:r>
              <a:rPr lang="ru-RU" sz="1800" b="1" dirty="0" smtClean="0"/>
              <a:t>&lt;..&gt;</a:t>
            </a:r>
            <a:endParaRPr lang="ru-RU" sz="1800" b="1" dirty="0"/>
          </a:p>
          <a:p>
            <a:pPr marL="0" indent="0">
              <a:buNone/>
            </a:pPr>
            <a:r>
              <a:rPr lang="ru-RU" sz="1800" b="1" dirty="0" smtClean="0"/>
              <a:t>г</a:t>
            </a:r>
            <a:r>
              <a:rPr lang="ru-RU" sz="1800" b="1" dirty="0"/>
              <a:t>) проведение экспертизы проектов профессиональных стандартов, подготовка экспертных заключений по ним и выработка предложений по совершенствованию профессиональных стандартов;</a:t>
            </a:r>
          </a:p>
          <a:p>
            <a:pPr marL="0" indent="0">
              <a:buNone/>
            </a:pPr>
            <a:r>
              <a:rPr lang="ru-RU" sz="1800" b="1" dirty="0"/>
              <a:t>д) рассмотрение проектов федеральных государственных стандартов профессионального образования, оценка их соответствия профессиональным стандартам, подготовка предложений по их совершенствованию;</a:t>
            </a:r>
            <a:r>
              <a:rPr lang="ru-RU" sz="2000" b="1" dirty="0"/>
              <a:t> </a:t>
            </a: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088" y="5949950"/>
            <a:ext cx="6409208" cy="647402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3987366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08912" cy="1872208"/>
          </a:xfrm>
        </p:spPr>
        <p:txBody>
          <a:bodyPr/>
          <a:lstStyle/>
          <a:p>
            <a:r>
              <a:rPr lang="ru-RU" sz="26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Макет ПС утвержден Приказом Минтруда       России от 12 апреля 2013 №147н.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Какие позиции профессионального стандарта должны учитываться в дополнительной программе?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584" y="5949280"/>
            <a:ext cx="6192688" cy="720080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  <a:p>
            <a:pPr lvl="0"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204865"/>
            <a:ext cx="8352928" cy="3744415"/>
          </a:xfrm>
        </p:spPr>
        <p:txBody>
          <a:bodyPr/>
          <a:lstStyle/>
          <a:p>
            <a:pPr indent="360000"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</a:rPr>
              <a:t>Вид </a:t>
            </a:r>
            <a:r>
              <a:rPr lang="ru-RU" sz="2000" b="1" dirty="0">
                <a:latin typeface="Arial" pitchFamily="34" charset="0"/>
              </a:rPr>
              <a:t>профессиональной </a:t>
            </a:r>
            <a:r>
              <a:rPr lang="ru-RU" sz="2000" b="1" dirty="0" smtClean="0">
                <a:latin typeface="Arial" pitchFamily="34" charset="0"/>
              </a:rPr>
              <a:t>деятельности;</a:t>
            </a:r>
          </a:p>
          <a:p>
            <a:pPr indent="360000"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</a:rPr>
              <a:t>Уровень квалификации;</a:t>
            </a:r>
          </a:p>
          <a:p>
            <a:pPr indent="360000">
              <a:spcBef>
                <a:spcPts val="0"/>
              </a:spcBef>
            </a:pPr>
            <a:r>
              <a:rPr lang="ru-RU" sz="2000" b="1" dirty="0">
                <a:latin typeface="Arial" pitchFamily="34" charset="0"/>
              </a:rPr>
              <a:t>Обобщенная трудовая функция;</a:t>
            </a:r>
          </a:p>
          <a:p>
            <a:pPr indent="360000"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</a:rPr>
              <a:t>Перечень трудовых функций, трудовых действий, необходимых знаний и умений;</a:t>
            </a:r>
          </a:p>
          <a:p>
            <a:pPr indent="360000">
              <a:spcBef>
                <a:spcPts val="0"/>
              </a:spcBef>
            </a:pPr>
            <a:r>
              <a:rPr lang="ru-RU" sz="2000" b="1" dirty="0" smtClean="0">
                <a:latin typeface="Arial" pitchFamily="34" charset="0"/>
              </a:rPr>
              <a:t>Требования </a:t>
            </a:r>
            <a:r>
              <a:rPr lang="ru-RU" sz="2000" b="1" dirty="0">
                <a:latin typeface="Arial" pitchFamily="34" charset="0"/>
              </a:rPr>
              <a:t>к образованию и </a:t>
            </a:r>
            <a:r>
              <a:rPr lang="ru-RU" sz="2000" b="1" dirty="0" smtClean="0">
                <a:latin typeface="Arial" pitchFamily="34" charset="0"/>
              </a:rPr>
              <a:t>обучению, включая формы дополнительного образования, к </a:t>
            </a:r>
            <a:r>
              <a:rPr lang="ru-RU" sz="2000" b="1" dirty="0">
                <a:latin typeface="Arial" pitchFamily="34" charset="0"/>
              </a:rPr>
              <a:t>опыту практической </a:t>
            </a:r>
            <a:r>
              <a:rPr lang="ru-RU" sz="2000" b="1" dirty="0" smtClean="0">
                <a:latin typeface="Arial" pitchFamily="34" charset="0"/>
              </a:rPr>
              <a:t>работы;</a:t>
            </a:r>
            <a:endParaRPr lang="ru-RU" sz="2000" b="1" dirty="0">
              <a:latin typeface="Arial" pitchFamily="34" charset="0"/>
            </a:endParaRPr>
          </a:p>
          <a:p>
            <a:pPr marL="108000" indent="360000"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</a:rPr>
              <a:t>Первые три позиции определяют общее содержание образовательной программы.</a:t>
            </a:r>
          </a:p>
          <a:p>
            <a:pPr marL="108000" indent="360000">
              <a:spcBef>
                <a:spcPts val="0"/>
              </a:spcBef>
              <a:buNone/>
            </a:pPr>
            <a:r>
              <a:rPr lang="ru-RU" sz="2000" b="1" dirty="0" smtClean="0">
                <a:latin typeface="Arial" pitchFamily="34" charset="0"/>
              </a:rPr>
              <a:t>Перечень трудовых функций, трудовых действий, необходимых знаний и умений – дидактику и формы контроля.</a:t>
            </a:r>
            <a:endParaRPr lang="ru-RU" sz="2000" b="1" dirty="0" smtClean="0">
              <a:latin typeface="Arial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61325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404664"/>
            <a:ext cx="7848872" cy="864096"/>
          </a:xfrm>
        </p:spPr>
        <p:txBody>
          <a:bodyPr/>
          <a:lstStyle/>
          <a:p>
            <a:pPr algn="ctr"/>
            <a:r>
              <a:rPr lang="ru-RU" sz="2600" dirty="0" smtClean="0">
                <a:latin typeface="Arial" pitchFamily="34" charset="0"/>
                <a:cs typeface="Arial" pitchFamily="34" charset="0"/>
              </a:rPr>
              <a:t>Предложения к разработчикам профессионального стандарта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584" y="5733257"/>
            <a:ext cx="6192688" cy="864096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31640" y="1412776"/>
            <a:ext cx="7632848" cy="4176464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Arial" pitchFamily="34" charset="0"/>
              </a:rPr>
              <a:t>При определении формы дополнительного образования:</a:t>
            </a:r>
          </a:p>
          <a:p>
            <a:pPr marL="0" indent="0">
              <a:buNone/>
            </a:pPr>
            <a:endParaRPr lang="ru-RU" sz="2000" b="1" dirty="0" smtClean="0">
              <a:latin typeface="Arial" pitchFamily="34" charset="0"/>
            </a:endParaRPr>
          </a:p>
          <a:p>
            <a:pPr lvl="0"/>
            <a:r>
              <a:rPr lang="ru-RU" sz="2000" b="1" dirty="0" smtClean="0">
                <a:latin typeface="Arial" pitchFamily="34" charset="0"/>
              </a:rPr>
              <a:t>В случае изменения уровня квалификации или обобщенной трудовой функции предусматривать профессиональную переподготовку;</a:t>
            </a:r>
          </a:p>
          <a:p>
            <a:pPr lvl="0"/>
            <a:r>
              <a:rPr lang="ru-RU" sz="2000" b="1" dirty="0" smtClean="0">
                <a:latin typeface="Arial" pitchFamily="34" charset="0"/>
              </a:rPr>
              <a:t>В случае усложнения трудовой функции предусматривать повышение квалификации;</a:t>
            </a:r>
          </a:p>
          <a:p>
            <a:pPr lvl="0"/>
            <a:r>
              <a:rPr lang="ru-RU" sz="2000" b="1" dirty="0" smtClean="0">
                <a:latin typeface="Arial" pitchFamily="34" charset="0"/>
              </a:rPr>
              <a:t>Обозначить нижние границы по срокам обучения в зависимости  от сложности новых трудовых </a:t>
            </a:r>
            <a:r>
              <a:rPr lang="ru-RU" sz="2000" b="1" dirty="0" smtClean="0">
                <a:latin typeface="Arial" pitchFamily="34" charset="0"/>
              </a:rPr>
              <a:t>действий.</a:t>
            </a:r>
            <a:endParaRPr lang="ru-RU" sz="2000" b="1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7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988840"/>
            <a:ext cx="8064896" cy="144016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Влияние профессиональных стандартов на систему ДПО через ФГОС ВО и СПО и квалификационные требования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827584" y="5661249"/>
            <a:ext cx="6192688" cy="936104"/>
          </a:xfrm>
        </p:spPr>
        <p:txBody>
          <a:bodyPr/>
          <a:lstStyle/>
          <a:p>
            <a:pPr lvl="0">
              <a:defRPr/>
            </a:pPr>
            <a:r>
              <a:rPr lang="ru-RU" dirty="0"/>
              <a:t>Проблемы реализации требований профессиональных стандартов в области информационной безопасности в образовательных программах дополнительного профессионального образования.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66DCFE-7B95-4CA4-8627-6CB3CA7461B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3861048"/>
            <a:ext cx="8006756" cy="1440160"/>
          </a:xfrm>
        </p:spPr>
        <p:txBody>
          <a:bodyPr/>
          <a:lstStyle/>
          <a:p>
            <a:pPr marL="0" indent="0" algn="ctr">
              <a:buNone/>
            </a:pPr>
            <a:endParaRPr lang="ru-RU" sz="2000" b="1" dirty="0">
              <a:latin typeface="Arial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  <a:ea typeface="Times New Roman"/>
              </a:rPr>
              <a:t> </a:t>
            </a:r>
          </a:p>
          <a:p>
            <a:pPr marL="0" indent="0">
              <a:buNone/>
            </a:pPr>
            <a:endParaRPr lang="ru-RU" sz="2000" b="1" dirty="0">
              <a:latin typeface="Arial" pitchFamily="34" charset="0"/>
              <a:ea typeface="Times New Roman"/>
            </a:endParaRPr>
          </a:p>
          <a:p>
            <a:pPr marL="0" indent="0">
              <a:buNone/>
            </a:pPr>
            <a:r>
              <a:rPr lang="ru-RU" sz="2000" b="1" dirty="0" smtClean="0">
                <a:latin typeface="Arial" pitchFamily="34" charset="0"/>
                <a:ea typeface="Times New Roman"/>
              </a:rPr>
              <a:t> </a:t>
            </a:r>
          </a:p>
          <a:p>
            <a:pPr marL="0" indent="0">
              <a:buNone/>
            </a:pPr>
            <a:endParaRPr lang="ru-RU" sz="2000" b="1" dirty="0" smtClean="0">
              <a:latin typeface="Arial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694504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оретические модули (cibit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s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Теоретические модули (cibit)</Template>
  <TotalTime>6900</TotalTime>
  <Words>701</Words>
  <Application>Microsoft Office PowerPoint</Application>
  <PresentationFormat>Экран (4:3)</PresentationFormat>
  <Paragraphs>99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Теоретические модули (cibit)</vt:lpstr>
      <vt:lpstr>last</vt:lpstr>
      <vt:lpstr>ШАПОШНИКОВ ВИТАЛИЙ АНАТОЛЬЕВИЧ  </vt:lpstr>
      <vt:lpstr>     </vt:lpstr>
      <vt:lpstr>Нормативно-правовая база</vt:lpstr>
      <vt:lpstr>     Приказ Минобрнауки России      от 05 декабря 2013 г.  № 1310</vt:lpstr>
      <vt:lpstr>Приказ Минобрнауки России      от 05 декабря 2013 г.  № 1310</vt:lpstr>
      <vt:lpstr>Указ Президента Российской Федерации «О Национальном Совете при Президенте Российской Федерации по профессиональным квалификациям» от 16 апреля 2014 года № 249 </vt:lpstr>
      <vt:lpstr>    Макет ПС утвержден Приказом Минтруда       России от 12 апреля 2013 №147н.     Какие позиции профессионального стандарта должны учитываться в дополнительной программе?</vt:lpstr>
      <vt:lpstr>Предложения к разработчикам профессионального стандарта</vt:lpstr>
      <vt:lpstr>Влияние профессиональных стандартов на систему ДПО через ФГОС ВО и СПО и квалификационные требования </vt:lpstr>
      <vt:lpstr>Федеральный закон от 29.12.2012 N 273-ФЗ "Об образовании в Российской Федерации"</vt:lpstr>
      <vt:lpstr>Постановление Правительства Российской Федерации от 12 сентября 2014 г. № 928                     «О внесении изменений в правила разработки, утверждения федеральных государственных образовательных стандартов и внесения в них изменений» (Постановление от 5 августа 2013 г. № 661 – учет ПС не предусматривался)</vt:lpstr>
      <vt:lpstr> ООО «ЦИБИТ»  Департамент образовательных проектов  Сайт: www.cibit.ru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е</cp:lastModifiedBy>
  <cp:revision>470</cp:revision>
  <dcterms:created xsi:type="dcterms:W3CDTF">2010-06-08T12:14:30Z</dcterms:created>
  <dcterms:modified xsi:type="dcterms:W3CDTF">2015-03-27T07:19:42Z</dcterms:modified>
</cp:coreProperties>
</file>